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539" r:id="rId2"/>
    <p:sldId id="494" r:id="rId3"/>
    <p:sldId id="540" r:id="rId4"/>
    <p:sldId id="541" r:id="rId5"/>
    <p:sldId id="542" r:id="rId6"/>
    <p:sldId id="543" r:id="rId7"/>
    <p:sldId id="544" r:id="rId8"/>
    <p:sldId id="545" r:id="rId9"/>
    <p:sldId id="548" r:id="rId10"/>
    <p:sldId id="546" r:id="rId11"/>
    <p:sldId id="549" r:id="rId12"/>
    <p:sldId id="550" r:id="rId13"/>
    <p:sldId id="551" r:id="rId14"/>
    <p:sldId id="552" r:id="rId15"/>
    <p:sldId id="555" r:id="rId16"/>
    <p:sldId id="554" r:id="rId17"/>
    <p:sldId id="553" r:id="rId18"/>
    <p:sldId id="558" r:id="rId19"/>
    <p:sldId id="559" r:id="rId20"/>
    <p:sldId id="556" r:id="rId21"/>
    <p:sldId id="557" r:id="rId22"/>
    <p:sldId id="563" r:id="rId23"/>
    <p:sldId id="560" r:id="rId24"/>
    <p:sldId id="561" r:id="rId25"/>
    <p:sldId id="562" r:id="rId26"/>
    <p:sldId id="564" r:id="rId27"/>
    <p:sldId id="565" r:id="rId28"/>
    <p:sldId id="566" r:id="rId29"/>
    <p:sldId id="567" r:id="rId30"/>
    <p:sldId id="572" r:id="rId31"/>
    <p:sldId id="573" r:id="rId32"/>
    <p:sldId id="574" r:id="rId33"/>
    <p:sldId id="569" r:id="rId34"/>
    <p:sldId id="575" r:id="rId35"/>
    <p:sldId id="570" r:id="rId36"/>
    <p:sldId id="571" r:id="rId37"/>
    <p:sldId id="360" r:id="rId38"/>
    <p:sldId id="46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632" autoAdjust="0"/>
  </p:normalViewPr>
  <p:slideViewPr>
    <p:cSldViewPr snapToGrid="0">
      <p:cViewPr varScale="1">
        <p:scale>
          <a:sx n="108" d="100"/>
          <a:sy n="108" d="100"/>
        </p:scale>
        <p:origin x="6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E2D9F3-9022-8B6A-D69F-C2FC2DB432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97A05A9D-C6F0-81D1-E460-6E7A53231B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8823FC-F295-4ADF-A8EC-7CAFF126EE53}" type="datetimeFigureOut">
              <a:rPr lang="en-CA" smtClean="0"/>
              <a:t>2024-01-20</a:t>
            </a:fld>
            <a:endParaRPr lang="en-CA"/>
          </a:p>
        </p:txBody>
      </p:sp>
      <p:sp>
        <p:nvSpPr>
          <p:cNvPr id="4" name="Footer Placeholder 3">
            <a:extLst>
              <a:ext uri="{FF2B5EF4-FFF2-40B4-BE49-F238E27FC236}">
                <a16:creationId xmlns:a16="http://schemas.microsoft.com/office/drawing/2014/main" id="{EBBC426B-9CDC-0674-52BC-D829637F96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3485D78D-DCE8-373A-B114-C1508AA140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464A18-51B9-453A-A8F1-4FD2D6BC861E}" type="slidenum">
              <a:rPr lang="en-CA" smtClean="0"/>
              <a:t>‹#›</a:t>
            </a:fld>
            <a:endParaRPr lang="en-CA"/>
          </a:p>
        </p:txBody>
      </p:sp>
    </p:spTree>
    <p:extLst>
      <p:ext uri="{BB962C8B-B14F-4D97-AF65-F5344CB8AC3E}">
        <p14:creationId xmlns:p14="http://schemas.microsoft.com/office/powerpoint/2010/main" val="260112994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CCAFD0-1304-49DD-9B5C-3E6FD743CE61}" type="datetimeFigureOut">
              <a:rPr lang="en-CA" smtClean="0"/>
              <a:t>2024-01-20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0B5C89-B32A-4C9E-9DC3-8FFB1ED9A3F3}" type="slidenum">
              <a:rPr lang="en-CA" smtClean="0"/>
              <a:t>‹#›</a:t>
            </a:fld>
            <a:endParaRPr lang="en-CA"/>
          </a:p>
        </p:txBody>
      </p:sp>
    </p:spTree>
    <p:extLst>
      <p:ext uri="{BB962C8B-B14F-4D97-AF65-F5344CB8AC3E}">
        <p14:creationId xmlns:p14="http://schemas.microsoft.com/office/powerpoint/2010/main" val="389523354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Tennis-ball</a:t>
            </a:r>
            <a:endParaRPr lang="en-CA" dirty="0"/>
          </a:p>
        </p:txBody>
      </p:sp>
      <p:sp>
        <p:nvSpPr>
          <p:cNvPr id="4" name="Header Placeholder 3"/>
          <p:cNvSpPr>
            <a:spLocks noGrp="1"/>
          </p:cNvSpPr>
          <p:nvPr>
            <p:ph type="hdr" sz="quarter"/>
          </p:nvPr>
        </p:nvSpPr>
        <p:spPr/>
        <p:txBody>
          <a:bodyPr/>
          <a:lstStyle/>
          <a:p>
            <a:endParaRPr lang="en-CA"/>
          </a:p>
        </p:txBody>
      </p:sp>
      <p:sp>
        <p:nvSpPr>
          <p:cNvPr id="5" name="Slide Number Placeholder 4"/>
          <p:cNvSpPr>
            <a:spLocks noGrp="1"/>
          </p:cNvSpPr>
          <p:nvPr>
            <p:ph type="sldNum" sz="quarter" idx="5"/>
          </p:nvPr>
        </p:nvSpPr>
        <p:spPr/>
        <p:txBody>
          <a:bodyPr/>
          <a:lstStyle/>
          <a:p>
            <a:fld id="{A00B5C89-B32A-4C9E-9DC3-8FFB1ED9A3F3}" type="slidenum">
              <a:rPr lang="en-CA" smtClean="0"/>
              <a:t>21</a:t>
            </a:fld>
            <a:endParaRPr lang="en-CA"/>
          </a:p>
        </p:txBody>
      </p:sp>
    </p:spTree>
    <p:extLst>
      <p:ext uri="{BB962C8B-B14F-4D97-AF65-F5344CB8AC3E}">
        <p14:creationId xmlns:p14="http://schemas.microsoft.com/office/powerpoint/2010/main" val="1889934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Channel swap</a:t>
            </a:r>
            <a:endParaRPr lang="en-CA" dirty="0"/>
          </a:p>
        </p:txBody>
      </p:sp>
      <p:sp>
        <p:nvSpPr>
          <p:cNvPr id="4" name="Header Placeholder 3"/>
          <p:cNvSpPr>
            <a:spLocks noGrp="1"/>
          </p:cNvSpPr>
          <p:nvPr>
            <p:ph type="hdr" sz="quarter"/>
          </p:nvPr>
        </p:nvSpPr>
        <p:spPr/>
        <p:txBody>
          <a:bodyPr/>
          <a:lstStyle/>
          <a:p>
            <a:endParaRPr lang="en-CA"/>
          </a:p>
        </p:txBody>
      </p:sp>
      <p:sp>
        <p:nvSpPr>
          <p:cNvPr id="5" name="Slide Number Placeholder 4"/>
          <p:cNvSpPr>
            <a:spLocks noGrp="1"/>
          </p:cNvSpPr>
          <p:nvPr>
            <p:ph type="sldNum" sz="quarter" idx="5"/>
          </p:nvPr>
        </p:nvSpPr>
        <p:spPr/>
        <p:txBody>
          <a:bodyPr/>
          <a:lstStyle/>
          <a:p>
            <a:fld id="{A00B5C89-B32A-4C9E-9DC3-8FFB1ED9A3F3}" type="slidenum">
              <a:rPr lang="en-CA" smtClean="0"/>
              <a:t>27</a:t>
            </a:fld>
            <a:endParaRPr lang="en-CA"/>
          </a:p>
        </p:txBody>
      </p:sp>
    </p:spTree>
    <p:extLst>
      <p:ext uri="{BB962C8B-B14F-4D97-AF65-F5344CB8AC3E}">
        <p14:creationId xmlns:p14="http://schemas.microsoft.com/office/powerpoint/2010/main" val="960697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rescale function from </a:t>
            </a:r>
            <a:r>
              <a:rPr lang="en-US" dirty="0" err="1"/>
              <a:t>skimage</a:t>
            </a:r>
            <a:r>
              <a:rPr lang="en-US" dirty="0"/>
              <a:t>. is used to resize the image. The factor 1.0/4.0 reduces the size of the image to 25% of its original dimensions. </a:t>
            </a:r>
            <a:endParaRPr lang="en-CA" dirty="0"/>
          </a:p>
        </p:txBody>
      </p:sp>
      <p:sp>
        <p:nvSpPr>
          <p:cNvPr id="4" name="Header Placeholder 3"/>
          <p:cNvSpPr>
            <a:spLocks noGrp="1"/>
          </p:cNvSpPr>
          <p:nvPr>
            <p:ph type="hdr" sz="quarter"/>
          </p:nvPr>
        </p:nvSpPr>
        <p:spPr/>
        <p:txBody>
          <a:bodyPr/>
          <a:lstStyle/>
          <a:p>
            <a:endParaRPr lang="en-CA"/>
          </a:p>
        </p:txBody>
      </p:sp>
      <p:sp>
        <p:nvSpPr>
          <p:cNvPr id="5" name="Slide Number Placeholder 4"/>
          <p:cNvSpPr>
            <a:spLocks noGrp="1"/>
          </p:cNvSpPr>
          <p:nvPr>
            <p:ph type="sldNum" sz="quarter" idx="5"/>
          </p:nvPr>
        </p:nvSpPr>
        <p:spPr/>
        <p:txBody>
          <a:bodyPr/>
          <a:lstStyle/>
          <a:p>
            <a:fld id="{A00B5C89-B32A-4C9E-9DC3-8FFB1ED9A3F3}" type="slidenum">
              <a:rPr lang="en-CA" smtClean="0"/>
              <a:t>28</a:t>
            </a:fld>
            <a:endParaRPr lang="en-CA"/>
          </a:p>
        </p:txBody>
      </p:sp>
    </p:spTree>
    <p:extLst>
      <p:ext uri="{BB962C8B-B14F-4D97-AF65-F5344CB8AC3E}">
        <p14:creationId xmlns:p14="http://schemas.microsoft.com/office/powerpoint/2010/main" val="31018074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1008F-C8E0-4ACF-87CE-407A7AB9D2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63AFD76-DB79-440C-B9FD-5C3BC56E0A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D7AC714-E933-4C17-B3CC-D2437F126CE3}"/>
              </a:ext>
            </a:extLst>
          </p:cNvPr>
          <p:cNvSpPr>
            <a:spLocks noGrp="1"/>
          </p:cNvSpPr>
          <p:nvPr>
            <p:ph type="dt" sz="half" idx="10"/>
          </p:nvPr>
        </p:nvSpPr>
        <p:spPr/>
        <p:txBody>
          <a:bodyPr/>
          <a:lstStyle/>
          <a:p>
            <a:fld id="{742D7D97-C904-4D75-8D25-DAECEA2E8372}" type="datetime1">
              <a:rPr lang="en-CA" smtClean="0"/>
              <a:t>2024-01-20</a:t>
            </a:fld>
            <a:endParaRPr lang="en-CA"/>
          </a:p>
        </p:txBody>
      </p:sp>
      <p:sp>
        <p:nvSpPr>
          <p:cNvPr id="5" name="Footer Placeholder 4">
            <a:extLst>
              <a:ext uri="{FF2B5EF4-FFF2-40B4-BE49-F238E27FC236}">
                <a16:creationId xmlns:a16="http://schemas.microsoft.com/office/drawing/2014/main" id="{A22E63C3-EC20-4D24-A7A5-99595247DF0A}"/>
              </a:ext>
            </a:extLst>
          </p:cNvPr>
          <p:cNvSpPr>
            <a:spLocks noGrp="1"/>
          </p:cNvSpPr>
          <p:nvPr>
            <p:ph type="ftr" sz="quarter" idx="11"/>
          </p:nvPr>
        </p:nvSpPr>
        <p:spPr/>
        <p:txBody>
          <a:bodyPr/>
          <a:lstStyle/>
          <a:p>
            <a:endParaRPr lang="en-US" dirty="0"/>
          </a:p>
          <a:p>
            <a:endParaRPr lang="en-CA" dirty="0"/>
          </a:p>
        </p:txBody>
      </p:sp>
      <p:sp>
        <p:nvSpPr>
          <p:cNvPr id="6" name="Slide Number Placeholder 5">
            <a:extLst>
              <a:ext uri="{FF2B5EF4-FFF2-40B4-BE49-F238E27FC236}">
                <a16:creationId xmlns:a16="http://schemas.microsoft.com/office/drawing/2014/main" id="{AC98D86B-9516-4863-8CF3-6FC433D98DFB}"/>
              </a:ext>
            </a:extLst>
          </p:cNvPr>
          <p:cNvSpPr>
            <a:spLocks noGrp="1"/>
          </p:cNvSpPr>
          <p:nvPr>
            <p:ph type="sldNum" sz="quarter" idx="12"/>
          </p:nvPr>
        </p:nvSpPr>
        <p:spPr/>
        <p:txBody>
          <a:bodyPr/>
          <a:lstStyle/>
          <a:p>
            <a:fld id="{B20BAE8A-BB5C-499D-956E-1AE79ABD6EE1}" type="slidenum">
              <a:rPr lang="en-CA" smtClean="0"/>
              <a:t>‹#›</a:t>
            </a:fld>
            <a:endParaRPr lang="en-CA"/>
          </a:p>
        </p:txBody>
      </p:sp>
      <p:pic>
        <p:nvPicPr>
          <p:cNvPr id="10" name="Picture 9">
            <a:extLst>
              <a:ext uri="{FF2B5EF4-FFF2-40B4-BE49-F238E27FC236}">
                <a16:creationId xmlns:a16="http://schemas.microsoft.com/office/drawing/2014/main" id="{79B2E9BB-A3DB-1681-0C9F-CF88556865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8000" y="23813"/>
            <a:ext cx="1524000" cy="870857"/>
          </a:xfrm>
          <a:prstGeom prst="rect">
            <a:avLst/>
          </a:prstGeom>
        </p:spPr>
      </p:pic>
      <p:sp>
        <p:nvSpPr>
          <p:cNvPr id="11" name="TextBox 10">
            <a:extLst>
              <a:ext uri="{FF2B5EF4-FFF2-40B4-BE49-F238E27FC236}">
                <a16:creationId xmlns:a16="http://schemas.microsoft.com/office/drawing/2014/main" id="{6324142E-5985-986F-5F46-83031089CA94}"/>
              </a:ext>
            </a:extLst>
          </p:cNvPr>
          <p:cNvSpPr txBox="1"/>
          <p:nvPr userDrawn="1"/>
        </p:nvSpPr>
        <p:spPr>
          <a:xfrm>
            <a:off x="5008228" y="6408107"/>
            <a:ext cx="3800212" cy="261610"/>
          </a:xfrm>
          <a:prstGeom prst="rect">
            <a:avLst/>
          </a:prstGeom>
          <a:noFill/>
        </p:spPr>
        <p:txBody>
          <a:bodyPr wrap="square" rtlCol="0">
            <a:spAutoFit/>
          </a:bodyPr>
          <a:lstStyle/>
          <a:p>
            <a:r>
              <a:rPr lang="en-US" sz="1100" dirty="0">
                <a:solidFill>
                  <a:schemeClr val="bg1">
                    <a:lumMod val="50000"/>
                  </a:schemeClr>
                </a:solidFill>
              </a:rPr>
              <a:t>Prepared by: Noopa Jagadeesh</a:t>
            </a:r>
            <a:endParaRPr lang="en-CA" sz="1100" dirty="0">
              <a:solidFill>
                <a:schemeClr val="bg1">
                  <a:lumMod val="50000"/>
                </a:schemeClr>
              </a:solidFill>
            </a:endParaRPr>
          </a:p>
        </p:txBody>
      </p:sp>
    </p:spTree>
    <p:extLst>
      <p:ext uri="{BB962C8B-B14F-4D97-AF65-F5344CB8AC3E}">
        <p14:creationId xmlns:p14="http://schemas.microsoft.com/office/powerpoint/2010/main" val="3830124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E1BB-BFF2-4EF1-852C-87BCC5D7267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055B967-6551-4889-8FA2-99F55791C9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D3744A2-2F3B-4A7E-AFB3-888B3709B6C3}"/>
              </a:ext>
            </a:extLst>
          </p:cNvPr>
          <p:cNvSpPr>
            <a:spLocks noGrp="1"/>
          </p:cNvSpPr>
          <p:nvPr>
            <p:ph type="dt" sz="half" idx="10"/>
          </p:nvPr>
        </p:nvSpPr>
        <p:spPr/>
        <p:txBody>
          <a:bodyPr/>
          <a:lstStyle/>
          <a:p>
            <a:fld id="{397B9692-14F5-4BAA-9CD1-FC5174B22590}" type="datetime1">
              <a:rPr lang="en-CA" smtClean="0"/>
              <a:t>2024-01-20</a:t>
            </a:fld>
            <a:endParaRPr lang="en-CA"/>
          </a:p>
        </p:txBody>
      </p:sp>
      <p:sp>
        <p:nvSpPr>
          <p:cNvPr id="5" name="Footer Placeholder 4">
            <a:extLst>
              <a:ext uri="{FF2B5EF4-FFF2-40B4-BE49-F238E27FC236}">
                <a16:creationId xmlns:a16="http://schemas.microsoft.com/office/drawing/2014/main" id="{BBB0927F-D5B6-4AD1-AB89-94030809718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14FED54-3A85-49D8-8B5A-321DF10A113B}"/>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034322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D8EEF7-D4BC-4B4B-BCDE-584DABF08D3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C5C893F-6FC0-449B-934B-4D8D4ADB95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B9F96A0-0767-4CF4-8446-D75A04810174}"/>
              </a:ext>
            </a:extLst>
          </p:cNvPr>
          <p:cNvSpPr>
            <a:spLocks noGrp="1"/>
          </p:cNvSpPr>
          <p:nvPr>
            <p:ph type="dt" sz="half" idx="10"/>
          </p:nvPr>
        </p:nvSpPr>
        <p:spPr/>
        <p:txBody>
          <a:bodyPr/>
          <a:lstStyle/>
          <a:p>
            <a:fld id="{86BC515B-5213-4F7A-A69F-DCF40C28F200}" type="datetime1">
              <a:rPr lang="en-CA" smtClean="0"/>
              <a:t>2024-01-20</a:t>
            </a:fld>
            <a:endParaRPr lang="en-CA"/>
          </a:p>
        </p:txBody>
      </p:sp>
      <p:sp>
        <p:nvSpPr>
          <p:cNvPr id="5" name="Footer Placeholder 4">
            <a:extLst>
              <a:ext uri="{FF2B5EF4-FFF2-40B4-BE49-F238E27FC236}">
                <a16:creationId xmlns:a16="http://schemas.microsoft.com/office/drawing/2014/main" id="{4BF10C2E-D640-44C9-8FF1-4467BA7288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51BCDB1-8322-4F47-B889-DC52B9E3CC0F}"/>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553322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14E9E-9BF0-4DD5-A3A1-C965EDB643B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AE6BCAC-AFCE-4994-A766-A70F8553E4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ECFD9B4-5FE8-4785-A08B-17707B5CB890}"/>
              </a:ext>
            </a:extLst>
          </p:cNvPr>
          <p:cNvSpPr>
            <a:spLocks noGrp="1"/>
          </p:cNvSpPr>
          <p:nvPr>
            <p:ph type="dt" sz="half" idx="10"/>
          </p:nvPr>
        </p:nvSpPr>
        <p:spPr/>
        <p:txBody>
          <a:bodyPr/>
          <a:lstStyle/>
          <a:p>
            <a:fld id="{2D33721D-30F5-4111-BED9-56E186F2482D}" type="datetime1">
              <a:rPr lang="en-CA" smtClean="0"/>
              <a:t>2024-01-20</a:t>
            </a:fld>
            <a:endParaRPr lang="en-CA"/>
          </a:p>
        </p:txBody>
      </p:sp>
      <p:sp>
        <p:nvSpPr>
          <p:cNvPr id="5" name="Footer Placeholder 4">
            <a:extLst>
              <a:ext uri="{FF2B5EF4-FFF2-40B4-BE49-F238E27FC236}">
                <a16:creationId xmlns:a16="http://schemas.microsoft.com/office/drawing/2014/main" id="{6E89BC0D-E2F7-4AD2-B91F-E0C5B58434EA}"/>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6" name="Slide Number Placeholder 5">
            <a:extLst>
              <a:ext uri="{FF2B5EF4-FFF2-40B4-BE49-F238E27FC236}">
                <a16:creationId xmlns:a16="http://schemas.microsoft.com/office/drawing/2014/main" id="{ABBD864F-221F-4961-B548-49D82DB8A578}"/>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82538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DD49-699B-4173-8E41-1E87770E28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32AACA3-CD43-492C-9E98-9772A43B38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EFA482DE-E19B-460B-A840-3801DAB9D3BC}"/>
              </a:ext>
            </a:extLst>
          </p:cNvPr>
          <p:cNvSpPr>
            <a:spLocks noGrp="1"/>
          </p:cNvSpPr>
          <p:nvPr>
            <p:ph type="sldNum" sz="quarter" idx="12"/>
          </p:nvPr>
        </p:nvSpPr>
        <p:spPr/>
        <p:txBody>
          <a:bodyPr/>
          <a:lstStyle/>
          <a:p>
            <a:fld id="{B20BAE8A-BB5C-499D-956E-1AE79ABD6EE1}" type="slidenum">
              <a:rPr lang="en-CA" smtClean="0"/>
              <a:t>‹#›</a:t>
            </a:fld>
            <a:endParaRPr lang="en-CA" dirty="0"/>
          </a:p>
        </p:txBody>
      </p:sp>
    </p:spTree>
    <p:extLst>
      <p:ext uri="{BB962C8B-B14F-4D97-AF65-F5344CB8AC3E}">
        <p14:creationId xmlns:p14="http://schemas.microsoft.com/office/powerpoint/2010/main" val="3468005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9043D-28D5-4AB6-8C4F-2E2F52F2AE0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0000A08-8818-4118-B8A1-CA6FC65E5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3BC2B05-54F9-43F0-8A0F-458F53A15D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118220B-380C-40C2-BAA0-63084E608851}"/>
              </a:ext>
            </a:extLst>
          </p:cNvPr>
          <p:cNvSpPr>
            <a:spLocks noGrp="1"/>
          </p:cNvSpPr>
          <p:nvPr>
            <p:ph type="dt" sz="half" idx="10"/>
          </p:nvPr>
        </p:nvSpPr>
        <p:spPr/>
        <p:txBody>
          <a:bodyPr/>
          <a:lstStyle/>
          <a:p>
            <a:fld id="{A88F4153-B735-49D3-96C3-BDAFAD65CA3D}" type="datetime1">
              <a:rPr lang="en-CA" smtClean="0"/>
              <a:t>2024-01-20</a:t>
            </a:fld>
            <a:endParaRPr lang="en-CA"/>
          </a:p>
        </p:txBody>
      </p:sp>
      <p:sp>
        <p:nvSpPr>
          <p:cNvPr id="6" name="Footer Placeholder 5">
            <a:extLst>
              <a:ext uri="{FF2B5EF4-FFF2-40B4-BE49-F238E27FC236}">
                <a16:creationId xmlns:a16="http://schemas.microsoft.com/office/drawing/2014/main" id="{0CF32AB5-A839-4EBD-937B-5CB2A717FF9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2F00424-7CC3-4AEC-97D3-D03865F8C1BD}"/>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959290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8A0A2-4B9C-43BB-B6F7-F4CC0563C4F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9C8AABF-462F-44EF-85AC-4F65544111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74D384-24AC-4D48-BDA6-E9E22121F0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4880B71-B94F-45B3-A3AB-9CCEF5AE9F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468893-D0C8-402C-824B-4DF5594DE6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DAF32958-A02C-4BEE-B01C-C7395D3A13D8}"/>
              </a:ext>
            </a:extLst>
          </p:cNvPr>
          <p:cNvSpPr>
            <a:spLocks noGrp="1"/>
          </p:cNvSpPr>
          <p:nvPr>
            <p:ph type="dt" sz="half" idx="10"/>
          </p:nvPr>
        </p:nvSpPr>
        <p:spPr/>
        <p:txBody>
          <a:bodyPr/>
          <a:lstStyle/>
          <a:p>
            <a:fld id="{A6291CA9-ECF5-4C7A-85F7-C4427D111222}" type="datetime1">
              <a:rPr lang="en-CA" smtClean="0"/>
              <a:t>2024-01-20</a:t>
            </a:fld>
            <a:endParaRPr lang="en-CA"/>
          </a:p>
        </p:txBody>
      </p:sp>
      <p:sp>
        <p:nvSpPr>
          <p:cNvPr id="8" name="Footer Placeholder 7">
            <a:extLst>
              <a:ext uri="{FF2B5EF4-FFF2-40B4-BE49-F238E27FC236}">
                <a16:creationId xmlns:a16="http://schemas.microsoft.com/office/drawing/2014/main" id="{80F4CA3A-B5DA-4BEB-A590-0090BA26194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A7B8F72A-A037-4625-B794-F9E13219FB27}"/>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30346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7A177-1B9A-4E62-BE87-4BB6FEF1F74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F73CFC9-1A64-40FC-90A0-BBCEFC88B103}"/>
              </a:ext>
            </a:extLst>
          </p:cNvPr>
          <p:cNvSpPr>
            <a:spLocks noGrp="1"/>
          </p:cNvSpPr>
          <p:nvPr>
            <p:ph type="dt" sz="half" idx="10"/>
          </p:nvPr>
        </p:nvSpPr>
        <p:spPr/>
        <p:txBody>
          <a:bodyPr/>
          <a:lstStyle/>
          <a:p>
            <a:fld id="{1BBCD46D-DAED-4300-8F9B-469CFA8ECFF4}" type="datetime1">
              <a:rPr lang="en-CA" smtClean="0"/>
              <a:t>2024-01-20</a:t>
            </a:fld>
            <a:endParaRPr lang="en-CA"/>
          </a:p>
        </p:txBody>
      </p:sp>
      <p:sp>
        <p:nvSpPr>
          <p:cNvPr id="4" name="Footer Placeholder 3">
            <a:extLst>
              <a:ext uri="{FF2B5EF4-FFF2-40B4-BE49-F238E27FC236}">
                <a16:creationId xmlns:a16="http://schemas.microsoft.com/office/drawing/2014/main" id="{873443A5-D5A1-4BD4-8213-5F54A325EE61}"/>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5" name="Slide Number Placeholder 4">
            <a:extLst>
              <a:ext uri="{FF2B5EF4-FFF2-40B4-BE49-F238E27FC236}">
                <a16:creationId xmlns:a16="http://schemas.microsoft.com/office/drawing/2014/main" id="{8E505489-22E4-40D8-86F9-F9CBD78AC61D}"/>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017092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A59B0E-6A14-4C7F-8769-9A271D4B60BD}"/>
              </a:ext>
            </a:extLst>
          </p:cNvPr>
          <p:cNvSpPr>
            <a:spLocks noGrp="1"/>
          </p:cNvSpPr>
          <p:nvPr>
            <p:ph type="dt" sz="half" idx="10"/>
          </p:nvPr>
        </p:nvSpPr>
        <p:spPr/>
        <p:txBody>
          <a:bodyPr/>
          <a:lstStyle/>
          <a:p>
            <a:fld id="{6CC424C1-7058-4321-8730-6B709B043500}" type="datetime1">
              <a:rPr lang="en-CA" smtClean="0"/>
              <a:t>2024-01-20</a:t>
            </a:fld>
            <a:endParaRPr lang="en-CA"/>
          </a:p>
        </p:txBody>
      </p:sp>
      <p:sp>
        <p:nvSpPr>
          <p:cNvPr id="3" name="Footer Placeholder 2">
            <a:extLst>
              <a:ext uri="{FF2B5EF4-FFF2-40B4-BE49-F238E27FC236}">
                <a16:creationId xmlns:a16="http://schemas.microsoft.com/office/drawing/2014/main" id="{61897663-BA4E-4263-937B-23A18B6B719B}"/>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4" name="Slide Number Placeholder 3">
            <a:extLst>
              <a:ext uri="{FF2B5EF4-FFF2-40B4-BE49-F238E27FC236}">
                <a16:creationId xmlns:a16="http://schemas.microsoft.com/office/drawing/2014/main" id="{8157A4C3-F1BE-4E1D-A78B-D502979B1C80}"/>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78853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D85B7-7C37-4DEE-929B-620341239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153B3D3-9CEF-4463-A6D0-C0D1D99373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5FF6670-A8D4-4A07-8DDF-215753202C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2B9CB0-C6C5-4E7F-8E9A-48CF58FD70C3}"/>
              </a:ext>
            </a:extLst>
          </p:cNvPr>
          <p:cNvSpPr>
            <a:spLocks noGrp="1"/>
          </p:cNvSpPr>
          <p:nvPr>
            <p:ph type="dt" sz="half" idx="10"/>
          </p:nvPr>
        </p:nvSpPr>
        <p:spPr/>
        <p:txBody>
          <a:bodyPr/>
          <a:lstStyle/>
          <a:p>
            <a:fld id="{178D0159-AE3A-4CD8-9056-972138C00F60}" type="datetime1">
              <a:rPr lang="en-CA" smtClean="0"/>
              <a:t>2024-01-20</a:t>
            </a:fld>
            <a:endParaRPr lang="en-CA"/>
          </a:p>
        </p:txBody>
      </p:sp>
      <p:sp>
        <p:nvSpPr>
          <p:cNvPr id="6" name="Footer Placeholder 5">
            <a:extLst>
              <a:ext uri="{FF2B5EF4-FFF2-40B4-BE49-F238E27FC236}">
                <a16:creationId xmlns:a16="http://schemas.microsoft.com/office/drawing/2014/main" id="{72CE5FB0-0518-4B01-9A9D-E99BA6C0646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317CB48-C11E-4503-94E8-FDFD0E0D1965}"/>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1266975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2813-0EB3-4D6B-9B7F-9F04DC971E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44D2EDB-9B1B-47EC-BCE1-EE57DE22E1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B046055-275D-4938-BFFF-D9E3751BCC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F2FCDB-2170-4355-A616-CE4FE9B17E41}"/>
              </a:ext>
            </a:extLst>
          </p:cNvPr>
          <p:cNvSpPr>
            <a:spLocks noGrp="1"/>
          </p:cNvSpPr>
          <p:nvPr>
            <p:ph type="dt" sz="half" idx="10"/>
          </p:nvPr>
        </p:nvSpPr>
        <p:spPr/>
        <p:txBody>
          <a:bodyPr/>
          <a:lstStyle/>
          <a:p>
            <a:fld id="{32F1F08E-6446-43B2-B3AC-C89530FE3D1F}" type="datetime1">
              <a:rPr lang="en-CA" smtClean="0"/>
              <a:t>2024-01-20</a:t>
            </a:fld>
            <a:endParaRPr lang="en-CA"/>
          </a:p>
        </p:txBody>
      </p:sp>
      <p:sp>
        <p:nvSpPr>
          <p:cNvPr id="6" name="Footer Placeholder 5">
            <a:extLst>
              <a:ext uri="{FF2B5EF4-FFF2-40B4-BE49-F238E27FC236}">
                <a16:creationId xmlns:a16="http://schemas.microsoft.com/office/drawing/2014/main" id="{2EC53BF5-8A58-440D-9722-CA0839256D2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2D3371E-FFDE-4B5A-B107-7CAA72B59C08}"/>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017140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1956AE-29B3-472E-B05B-5701EF8E71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CF9E3DA-367F-46E2-AEB8-E76011B447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8D277F6-002F-4098-B9C7-B200832E71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BF7C98-4EB5-47FD-8D95-056E528E5454}" type="datetime1">
              <a:rPr lang="en-CA" smtClean="0"/>
              <a:t>2024-01-20</a:t>
            </a:fld>
            <a:endParaRPr lang="en-CA"/>
          </a:p>
        </p:txBody>
      </p:sp>
      <p:sp>
        <p:nvSpPr>
          <p:cNvPr id="5" name="Footer Placeholder 4">
            <a:extLst>
              <a:ext uri="{FF2B5EF4-FFF2-40B4-BE49-F238E27FC236}">
                <a16:creationId xmlns:a16="http://schemas.microsoft.com/office/drawing/2014/main" id="{D57CFCD5-B84E-44B6-87DB-892458CE35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Prepared by: Noopa Jagadeesh</a:t>
            </a:r>
            <a:endParaRPr lang="en-CA" dirty="0"/>
          </a:p>
        </p:txBody>
      </p:sp>
      <p:sp>
        <p:nvSpPr>
          <p:cNvPr id="6" name="Slide Number Placeholder 5">
            <a:extLst>
              <a:ext uri="{FF2B5EF4-FFF2-40B4-BE49-F238E27FC236}">
                <a16:creationId xmlns:a16="http://schemas.microsoft.com/office/drawing/2014/main" id="{65A5FB8C-C590-44C8-B933-D89CB5B68D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0BAE8A-BB5C-499D-956E-1AE79ABD6EE1}" type="slidenum">
              <a:rPr lang="en-CA" smtClean="0"/>
              <a:t>‹#›</a:t>
            </a:fld>
            <a:endParaRPr lang="en-CA"/>
          </a:p>
        </p:txBody>
      </p:sp>
      <p:pic>
        <p:nvPicPr>
          <p:cNvPr id="7" name="Picture 6">
            <a:extLst>
              <a:ext uri="{FF2B5EF4-FFF2-40B4-BE49-F238E27FC236}">
                <a16:creationId xmlns:a16="http://schemas.microsoft.com/office/drawing/2014/main" id="{B1928650-A937-B290-F342-4CD1AC52203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668000" y="136525"/>
            <a:ext cx="1524000" cy="870857"/>
          </a:xfrm>
          <a:prstGeom prst="rect">
            <a:avLst/>
          </a:prstGeom>
        </p:spPr>
      </p:pic>
    </p:spTree>
    <p:extLst>
      <p:ext uri="{BB962C8B-B14F-4D97-AF65-F5344CB8AC3E}">
        <p14:creationId xmlns:p14="http://schemas.microsoft.com/office/powerpoint/2010/main" val="377060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weather.gov/mkx/using-radar" TargetMode="External"/><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scikit-image.org/" TargetMode="External"/><Relationship Id="rId7" Type="http://schemas.openxmlformats.org/officeDocument/2006/relationships/hyperlink" Target="https://pandas.pydata.org/" TargetMode="External"/><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hyperlink" Target="https://numpy.org/" TargetMode="External"/><Relationship Id="rId5" Type="http://schemas.openxmlformats.org/officeDocument/2006/relationships/image" Target="../media/image33.png"/><Relationship Id="rId10" Type="http://schemas.openxmlformats.org/officeDocument/2006/relationships/image" Target="../media/image35.png"/><Relationship Id="rId4" Type="http://schemas.openxmlformats.org/officeDocument/2006/relationships/hyperlink" Target="https://opencv.org/" TargetMode="External"/><Relationship Id="rId9" Type="http://schemas.openxmlformats.org/officeDocument/2006/relationships/hyperlink" Target="https://matplotlib.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scikit-image.org/docs/stable/auto_examples/transform/plot_rescale.html" TargetMode="Externa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FBCC-EFE7-15A0-6CD6-4F83F919F2C5}"/>
              </a:ext>
            </a:extLst>
          </p:cNvPr>
          <p:cNvSpPr>
            <a:spLocks noGrp="1"/>
          </p:cNvSpPr>
          <p:nvPr>
            <p:ph type="ctrTitle"/>
          </p:nvPr>
        </p:nvSpPr>
        <p:spPr/>
        <p:txBody>
          <a:bodyPr/>
          <a:lstStyle/>
          <a:p>
            <a:r>
              <a:rPr lang="en-US" dirty="0"/>
              <a:t>Week-2</a:t>
            </a:r>
            <a:endParaRPr lang="en-CA" dirty="0"/>
          </a:p>
        </p:txBody>
      </p:sp>
      <p:sp>
        <p:nvSpPr>
          <p:cNvPr id="3" name="Subtitle 2">
            <a:extLst>
              <a:ext uri="{FF2B5EF4-FFF2-40B4-BE49-F238E27FC236}">
                <a16:creationId xmlns:a16="http://schemas.microsoft.com/office/drawing/2014/main" id="{3DD647E1-2E4B-BEA1-B645-1D668CD3C85F}"/>
              </a:ext>
            </a:extLst>
          </p:cNvPr>
          <p:cNvSpPr>
            <a:spLocks noGrp="1"/>
          </p:cNvSpPr>
          <p:nvPr>
            <p:ph type="subTitle" idx="1"/>
          </p:nvPr>
        </p:nvSpPr>
        <p:spPr/>
        <p:txBody>
          <a:bodyPr/>
          <a:lstStyle/>
          <a:p>
            <a:pPr algn="ctr"/>
            <a:r>
              <a:rPr lang="en-US" dirty="0"/>
              <a:t>COSC 32001 Computer Vision</a:t>
            </a:r>
          </a:p>
          <a:p>
            <a:r>
              <a:rPr lang="en-US" dirty="0"/>
              <a:t>				 	Noopa Jagadeesh</a:t>
            </a:r>
          </a:p>
          <a:p>
            <a:r>
              <a:rPr lang="en-US" dirty="0"/>
              <a:t>                                                       	Date: 18 Jan 2024</a:t>
            </a:r>
            <a:endParaRPr lang="en-CA" dirty="0"/>
          </a:p>
        </p:txBody>
      </p:sp>
      <p:sp>
        <p:nvSpPr>
          <p:cNvPr id="5" name="Slide Number Placeholder 4">
            <a:extLst>
              <a:ext uri="{FF2B5EF4-FFF2-40B4-BE49-F238E27FC236}">
                <a16:creationId xmlns:a16="http://schemas.microsoft.com/office/drawing/2014/main" id="{3AD5D439-1197-4ABF-242A-270553BEB512}"/>
              </a:ext>
            </a:extLst>
          </p:cNvPr>
          <p:cNvSpPr>
            <a:spLocks noGrp="1"/>
          </p:cNvSpPr>
          <p:nvPr>
            <p:ph type="sldNum" sz="quarter" idx="12"/>
          </p:nvPr>
        </p:nvSpPr>
        <p:spPr/>
        <p:txBody>
          <a:bodyPr/>
          <a:lstStyle/>
          <a:p>
            <a:fld id="{B20BAE8A-BB5C-499D-956E-1AE79ABD6EE1}" type="slidenum">
              <a:rPr lang="en-CA" smtClean="0"/>
              <a:t>1</a:t>
            </a:fld>
            <a:endParaRPr lang="en-CA" dirty="0"/>
          </a:p>
        </p:txBody>
      </p:sp>
    </p:spTree>
    <p:extLst>
      <p:ext uri="{BB962C8B-B14F-4D97-AF65-F5344CB8AC3E}">
        <p14:creationId xmlns:p14="http://schemas.microsoft.com/office/powerpoint/2010/main" val="2617356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6931F-79A7-2FA0-7887-CD9F17471EC3}"/>
              </a:ext>
            </a:extLst>
          </p:cNvPr>
          <p:cNvSpPr>
            <a:spLocks noGrp="1"/>
          </p:cNvSpPr>
          <p:nvPr>
            <p:ph type="title"/>
          </p:nvPr>
        </p:nvSpPr>
        <p:spPr>
          <a:xfrm>
            <a:off x="838200" y="365125"/>
            <a:ext cx="10515600" cy="593663"/>
          </a:xfrm>
        </p:spPr>
        <p:txBody>
          <a:bodyPr>
            <a:normAutofit fontScale="90000"/>
          </a:bodyPr>
          <a:lstStyle/>
          <a:p>
            <a:r>
              <a:rPr lang="en-US" b="1" dirty="0"/>
              <a:t>Digital Images</a:t>
            </a:r>
            <a:endParaRPr lang="en-CA" dirty="0"/>
          </a:p>
        </p:txBody>
      </p:sp>
      <p:sp>
        <p:nvSpPr>
          <p:cNvPr id="3" name="Slide Number Placeholder 2">
            <a:extLst>
              <a:ext uri="{FF2B5EF4-FFF2-40B4-BE49-F238E27FC236}">
                <a16:creationId xmlns:a16="http://schemas.microsoft.com/office/drawing/2014/main" id="{AB7F39AA-8BA5-1C6E-2487-0CBB6F96376B}"/>
              </a:ext>
            </a:extLst>
          </p:cNvPr>
          <p:cNvSpPr>
            <a:spLocks noGrp="1"/>
          </p:cNvSpPr>
          <p:nvPr>
            <p:ph type="sldNum" sz="quarter" idx="12"/>
          </p:nvPr>
        </p:nvSpPr>
        <p:spPr/>
        <p:txBody>
          <a:bodyPr/>
          <a:lstStyle/>
          <a:p>
            <a:fld id="{B20BAE8A-BB5C-499D-956E-1AE79ABD6EE1}" type="slidenum">
              <a:rPr lang="en-CA" smtClean="0"/>
              <a:t>10</a:t>
            </a:fld>
            <a:endParaRPr lang="en-CA"/>
          </a:p>
        </p:txBody>
      </p:sp>
      <p:pic>
        <p:nvPicPr>
          <p:cNvPr id="12" name="Picture 11">
            <a:extLst>
              <a:ext uri="{FF2B5EF4-FFF2-40B4-BE49-F238E27FC236}">
                <a16:creationId xmlns:a16="http://schemas.microsoft.com/office/drawing/2014/main" id="{A40AA861-AB90-9B8B-4616-ECB0CDA67831}"/>
              </a:ext>
            </a:extLst>
          </p:cNvPr>
          <p:cNvPicPr>
            <a:picLocks noChangeAspect="1"/>
          </p:cNvPicPr>
          <p:nvPr/>
        </p:nvPicPr>
        <p:blipFill>
          <a:blip r:embed="rId2"/>
          <a:stretch>
            <a:fillRect/>
          </a:stretch>
        </p:blipFill>
        <p:spPr>
          <a:xfrm>
            <a:off x="256360" y="912178"/>
            <a:ext cx="11679280" cy="3324689"/>
          </a:xfrm>
          <a:prstGeom prst="rect">
            <a:avLst/>
          </a:prstGeom>
        </p:spPr>
      </p:pic>
      <p:sp>
        <p:nvSpPr>
          <p:cNvPr id="14" name="TextBox 13">
            <a:extLst>
              <a:ext uri="{FF2B5EF4-FFF2-40B4-BE49-F238E27FC236}">
                <a16:creationId xmlns:a16="http://schemas.microsoft.com/office/drawing/2014/main" id="{79F61D47-74E6-C7A2-6A11-BB69F1E4FE10}"/>
              </a:ext>
            </a:extLst>
          </p:cNvPr>
          <p:cNvSpPr txBox="1"/>
          <p:nvPr/>
        </p:nvSpPr>
        <p:spPr>
          <a:xfrm>
            <a:off x="2805345" y="4283477"/>
            <a:ext cx="4003828" cy="2462213"/>
          </a:xfrm>
          <a:prstGeom prst="rect">
            <a:avLst/>
          </a:prstGeom>
          <a:noFill/>
        </p:spPr>
        <p:txBody>
          <a:bodyPr wrap="square">
            <a:spAutoFit/>
          </a:bodyPr>
          <a:lstStyle/>
          <a:p>
            <a:r>
              <a:rPr lang="en-CA" sz="1400" dirty="0"/>
              <a:t>The wavelength of light captured by a camera depends on the type of camera sensor and any filters that might be used. </a:t>
            </a:r>
          </a:p>
          <a:p>
            <a:r>
              <a:rPr lang="en-CA" sz="1400" dirty="0"/>
              <a:t>Most standard digital cameras, like those in smartphones or consumer-grade cameras, are designed to capture light in the visible spectrum, which ranges approximately from 380 to 750 nanometers (nm). </a:t>
            </a:r>
          </a:p>
          <a:p>
            <a:r>
              <a:rPr lang="en-CA" sz="1400" dirty="0"/>
              <a:t>This range corresponds to the wavelengths of light that are visible to the human eye, from violet (shortest wavelength) to red (longest wavelength).</a:t>
            </a:r>
          </a:p>
        </p:txBody>
      </p:sp>
      <p:pic>
        <p:nvPicPr>
          <p:cNvPr id="16" name="Picture 15">
            <a:extLst>
              <a:ext uri="{FF2B5EF4-FFF2-40B4-BE49-F238E27FC236}">
                <a16:creationId xmlns:a16="http://schemas.microsoft.com/office/drawing/2014/main" id="{04743406-794B-0E6C-2C56-F3A94BA797CA}"/>
              </a:ext>
            </a:extLst>
          </p:cNvPr>
          <p:cNvPicPr>
            <a:picLocks noChangeAspect="1"/>
          </p:cNvPicPr>
          <p:nvPr/>
        </p:nvPicPr>
        <p:blipFill>
          <a:blip r:embed="rId3"/>
          <a:stretch>
            <a:fillRect/>
          </a:stretch>
        </p:blipFill>
        <p:spPr>
          <a:xfrm>
            <a:off x="1411549" y="3554493"/>
            <a:ext cx="7013360" cy="3138132"/>
          </a:xfrm>
          <a:prstGeom prst="rect">
            <a:avLst/>
          </a:prstGeom>
        </p:spPr>
      </p:pic>
      <p:sp>
        <p:nvSpPr>
          <p:cNvPr id="18" name="TextBox 17">
            <a:extLst>
              <a:ext uri="{FF2B5EF4-FFF2-40B4-BE49-F238E27FC236}">
                <a16:creationId xmlns:a16="http://schemas.microsoft.com/office/drawing/2014/main" id="{10C362CA-E219-BE89-A119-FBD75FFC29B9}"/>
              </a:ext>
            </a:extLst>
          </p:cNvPr>
          <p:cNvSpPr txBox="1"/>
          <p:nvPr/>
        </p:nvSpPr>
        <p:spPr>
          <a:xfrm>
            <a:off x="8424909" y="4644580"/>
            <a:ext cx="3353539" cy="1815882"/>
          </a:xfrm>
          <a:prstGeom prst="rect">
            <a:avLst/>
          </a:prstGeom>
          <a:noFill/>
        </p:spPr>
        <p:txBody>
          <a:bodyPr wrap="square">
            <a:spAutoFit/>
          </a:bodyPr>
          <a:lstStyle/>
          <a:p>
            <a:r>
              <a:rPr lang="en-CA" sz="1600" dirty="0"/>
              <a:t>Scientific images are captured using wavelengths which are invisible to the human eye, but detectable by photo receptors, including ultraviolet and infrared. But this intensity information can still be transformed into wavelengths that humans can see.</a:t>
            </a:r>
          </a:p>
        </p:txBody>
      </p:sp>
    </p:spTree>
    <p:extLst>
      <p:ext uri="{BB962C8B-B14F-4D97-AF65-F5344CB8AC3E}">
        <p14:creationId xmlns:p14="http://schemas.microsoft.com/office/powerpoint/2010/main" val="77292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6931F-79A7-2FA0-7887-CD9F17471EC3}"/>
              </a:ext>
            </a:extLst>
          </p:cNvPr>
          <p:cNvSpPr>
            <a:spLocks noGrp="1"/>
          </p:cNvSpPr>
          <p:nvPr>
            <p:ph type="title"/>
          </p:nvPr>
        </p:nvSpPr>
        <p:spPr>
          <a:xfrm>
            <a:off x="838200" y="365125"/>
            <a:ext cx="10515600" cy="593663"/>
          </a:xfrm>
        </p:spPr>
        <p:txBody>
          <a:bodyPr>
            <a:normAutofit fontScale="90000"/>
          </a:bodyPr>
          <a:lstStyle/>
          <a:p>
            <a:r>
              <a:rPr lang="en-US" b="1" dirty="0"/>
              <a:t>Digital Images</a:t>
            </a:r>
            <a:endParaRPr lang="en-CA" dirty="0"/>
          </a:p>
        </p:txBody>
      </p:sp>
      <p:sp>
        <p:nvSpPr>
          <p:cNvPr id="3" name="Slide Number Placeholder 2">
            <a:extLst>
              <a:ext uri="{FF2B5EF4-FFF2-40B4-BE49-F238E27FC236}">
                <a16:creationId xmlns:a16="http://schemas.microsoft.com/office/drawing/2014/main" id="{AB7F39AA-8BA5-1C6E-2487-0CBB6F96376B}"/>
              </a:ext>
            </a:extLst>
          </p:cNvPr>
          <p:cNvSpPr>
            <a:spLocks noGrp="1"/>
          </p:cNvSpPr>
          <p:nvPr>
            <p:ph type="sldNum" sz="quarter" idx="12"/>
          </p:nvPr>
        </p:nvSpPr>
        <p:spPr/>
        <p:txBody>
          <a:bodyPr/>
          <a:lstStyle/>
          <a:p>
            <a:fld id="{B20BAE8A-BB5C-499D-956E-1AE79ABD6EE1}" type="slidenum">
              <a:rPr lang="en-CA" smtClean="0"/>
              <a:t>11</a:t>
            </a:fld>
            <a:endParaRPr lang="en-CA"/>
          </a:p>
        </p:txBody>
      </p:sp>
      <p:pic>
        <p:nvPicPr>
          <p:cNvPr id="5" name="Picture 4">
            <a:extLst>
              <a:ext uri="{FF2B5EF4-FFF2-40B4-BE49-F238E27FC236}">
                <a16:creationId xmlns:a16="http://schemas.microsoft.com/office/drawing/2014/main" id="{AC4B52D7-C3D6-2FE2-9C3F-2F7ABD44B332}"/>
              </a:ext>
            </a:extLst>
          </p:cNvPr>
          <p:cNvPicPr>
            <a:picLocks noChangeAspect="1"/>
          </p:cNvPicPr>
          <p:nvPr/>
        </p:nvPicPr>
        <p:blipFill>
          <a:blip r:embed="rId2"/>
          <a:stretch>
            <a:fillRect/>
          </a:stretch>
        </p:blipFill>
        <p:spPr>
          <a:xfrm>
            <a:off x="838200" y="1447519"/>
            <a:ext cx="7803471" cy="3962961"/>
          </a:xfrm>
          <a:prstGeom prst="rect">
            <a:avLst/>
          </a:prstGeom>
        </p:spPr>
      </p:pic>
      <p:sp>
        <p:nvSpPr>
          <p:cNvPr id="7" name="TextBox 6">
            <a:extLst>
              <a:ext uri="{FF2B5EF4-FFF2-40B4-BE49-F238E27FC236}">
                <a16:creationId xmlns:a16="http://schemas.microsoft.com/office/drawing/2014/main" id="{01703F72-7E7A-9E65-131C-6C08D9326411}"/>
              </a:ext>
            </a:extLst>
          </p:cNvPr>
          <p:cNvSpPr txBox="1"/>
          <p:nvPr/>
        </p:nvSpPr>
        <p:spPr>
          <a:xfrm>
            <a:off x="8610600" y="1904658"/>
            <a:ext cx="3338744" cy="3139321"/>
          </a:xfrm>
          <a:prstGeom prst="rect">
            <a:avLst/>
          </a:prstGeom>
          <a:noFill/>
        </p:spPr>
        <p:txBody>
          <a:bodyPr wrap="square">
            <a:spAutoFit/>
          </a:bodyPr>
          <a:lstStyle/>
          <a:p>
            <a:r>
              <a:rPr lang="en-CA" dirty="0"/>
              <a:t>In addition to cameras, image data can be generated from other types of instruments, which represent non-visual information using images. </a:t>
            </a:r>
          </a:p>
          <a:p>
            <a:r>
              <a:rPr lang="en-CA" dirty="0"/>
              <a:t>For example, weather maps are generated using radar signals. Here, the amount of reflected signal detected depends on a number of factors, including how much precipitation is falling. </a:t>
            </a:r>
          </a:p>
        </p:txBody>
      </p:sp>
      <p:sp>
        <p:nvSpPr>
          <p:cNvPr id="9" name="TextBox 8">
            <a:extLst>
              <a:ext uri="{FF2B5EF4-FFF2-40B4-BE49-F238E27FC236}">
                <a16:creationId xmlns:a16="http://schemas.microsoft.com/office/drawing/2014/main" id="{834BF179-9BA8-7F36-1BEE-7FE85F7D592B}"/>
              </a:ext>
            </a:extLst>
          </p:cNvPr>
          <p:cNvSpPr txBox="1"/>
          <p:nvPr/>
        </p:nvSpPr>
        <p:spPr>
          <a:xfrm>
            <a:off x="659167" y="5899211"/>
            <a:ext cx="6094520" cy="307777"/>
          </a:xfrm>
          <a:prstGeom prst="rect">
            <a:avLst/>
          </a:prstGeom>
          <a:noFill/>
        </p:spPr>
        <p:txBody>
          <a:bodyPr wrap="square">
            <a:spAutoFit/>
          </a:bodyPr>
          <a:lstStyle/>
          <a:p>
            <a:r>
              <a:rPr lang="en-CA" sz="1400" dirty="0"/>
              <a:t> </a:t>
            </a:r>
            <a:r>
              <a:rPr lang="en-CA" sz="1400" dirty="0">
                <a:hlinkClick r:id="rId3"/>
              </a:rPr>
              <a:t>https://www.weather.gov/mkx/using-radar</a:t>
            </a:r>
            <a:r>
              <a:rPr lang="en-CA" sz="1400" dirty="0"/>
              <a:t> </a:t>
            </a:r>
          </a:p>
        </p:txBody>
      </p:sp>
    </p:spTree>
    <p:extLst>
      <p:ext uri="{BB962C8B-B14F-4D97-AF65-F5344CB8AC3E}">
        <p14:creationId xmlns:p14="http://schemas.microsoft.com/office/powerpoint/2010/main" val="2176333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6931F-79A7-2FA0-7887-CD9F17471EC3}"/>
              </a:ext>
            </a:extLst>
          </p:cNvPr>
          <p:cNvSpPr>
            <a:spLocks noGrp="1"/>
          </p:cNvSpPr>
          <p:nvPr>
            <p:ph type="title"/>
          </p:nvPr>
        </p:nvSpPr>
        <p:spPr>
          <a:xfrm>
            <a:off x="838200" y="365125"/>
            <a:ext cx="10515600" cy="593663"/>
          </a:xfrm>
        </p:spPr>
        <p:txBody>
          <a:bodyPr>
            <a:normAutofit fontScale="90000"/>
          </a:bodyPr>
          <a:lstStyle/>
          <a:p>
            <a:r>
              <a:rPr lang="en-US" b="1" dirty="0"/>
              <a:t>Digital Images</a:t>
            </a:r>
            <a:endParaRPr lang="en-CA" dirty="0"/>
          </a:p>
        </p:txBody>
      </p:sp>
      <p:sp>
        <p:nvSpPr>
          <p:cNvPr id="3" name="Slide Number Placeholder 2">
            <a:extLst>
              <a:ext uri="{FF2B5EF4-FFF2-40B4-BE49-F238E27FC236}">
                <a16:creationId xmlns:a16="http://schemas.microsoft.com/office/drawing/2014/main" id="{AB7F39AA-8BA5-1C6E-2487-0CBB6F96376B}"/>
              </a:ext>
            </a:extLst>
          </p:cNvPr>
          <p:cNvSpPr>
            <a:spLocks noGrp="1"/>
          </p:cNvSpPr>
          <p:nvPr>
            <p:ph type="sldNum" sz="quarter" idx="12"/>
          </p:nvPr>
        </p:nvSpPr>
        <p:spPr/>
        <p:txBody>
          <a:bodyPr/>
          <a:lstStyle/>
          <a:p>
            <a:fld id="{B20BAE8A-BB5C-499D-956E-1AE79ABD6EE1}" type="slidenum">
              <a:rPr lang="en-CA" smtClean="0"/>
              <a:t>12</a:t>
            </a:fld>
            <a:endParaRPr lang="en-CA"/>
          </a:p>
        </p:txBody>
      </p:sp>
      <p:pic>
        <p:nvPicPr>
          <p:cNvPr id="5" name="Picture 4">
            <a:extLst>
              <a:ext uri="{FF2B5EF4-FFF2-40B4-BE49-F238E27FC236}">
                <a16:creationId xmlns:a16="http://schemas.microsoft.com/office/drawing/2014/main" id="{133F9084-C3FB-706D-4AAE-42A972559085}"/>
              </a:ext>
            </a:extLst>
          </p:cNvPr>
          <p:cNvPicPr>
            <a:picLocks noChangeAspect="1"/>
          </p:cNvPicPr>
          <p:nvPr/>
        </p:nvPicPr>
        <p:blipFill>
          <a:blip r:embed="rId2"/>
          <a:stretch>
            <a:fillRect/>
          </a:stretch>
        </p:blipFill>
        <p:spPr>
          <a:xfrm>
            <a:off x="980243" y="1421720"/>
            <a:ext cx="7888550" cy="3792213"/>
          </a:xfrm>
          <a:prstGeom prst="rect">
            <a:avLst/>
          </a:prstGeom>
        </p:spPr>
      </p:pic>
      <p:sp>
        <p:nvSpPr>
          <p:cNvPr id="7" name="TextBox 6">
            <a:extLst>
              <a:ext uri="{FF2B5EF4-FFF2-40B4-BE49-F238E27FC236}">
                <a16:creationId xmlns:a16="http://schemas.microsoft.com/office/drawing/2014/main" id="{D11316CE-D77B-9CE7-CD39-AF46CF39066B}"/>
              </a:ext>
            </a:extLst>
          </p:cNvPr>
          <p:cNvSpPr txBox="1"/>
          <p:nvPr/>
        </p:nvSpPr>
        <p:spPr>
          <a:xfrm>
            <a:off x="8868793" y="1909568"/>
            <a:ext cx="3048740" cy="923330"/>
          </a:xfrm>
          <a:prstGeom prst="rect">
            <a:avLst/>
          </a:prstGeom>
          <a:noFill/>
        </p:spPr>
        <p:txBody>
          <a:bodyPr wrap="square">
            <a:spAutoFit/>
          </a:bodyPr>
          <a:lstStyle/>
          <a:p>
            <a:r>
              <a:rPr lang="en-CA" dirty="0"/>
              <a:t>Medical professionals visualize the composition of the human body by taking X-ray images</a:t>
            </a:r>
          </a:p>
        </p:txBody>
      </p:sp>
      <p:pic>
        <p:nvPicPr>
          <p:cNvPr id="9" name="Picture 8">
            <a:extLst>
              <a:ext uri="{FF2B5EF4-FFF2-40B4-BE49-F238E27FC236}">
                <a16:creationId xmlns:a16="http://schemas.microsoft.com/office/drawing/2014/main" id="{F3AA8D3E-346B-0D4F-4208-E29BFA9C8015}"/>
              </a:ext>
            </a:extLst>
          </p:cNvPr>
          <p:cNvPicPr>
            <a:picLocks noChangeAspect="1"/>
          </p:cNvPicPr>
          <p:nvPr/>
        </p:nvPicPr>
        <p:blipFill>
          <a:blip r:embed="rId3"/>
          <a:stretch>
            <a:fillRect/>
          </a:stretch>
        </p:blipFill>
        <p:spPr>
          <a:xfrm>
            <a:off x="980243" y="1421720"/>
            <a:ext cx="7888550" cy="4170788"/>
          </a:xfrm>
          <a:prstGeom prst="rect">
            <a:avLst/>
          </a:prstGeom>
        </p:spPr>
      </p:pic>
      <p:sp>
        <p:nvSpPr>
          <p:cNvPr id="11" name="TextBox 10">
            <a:extLst>
              <a:ext uri="{FF2B5EF4-FFF2-40B4-BE49-F238E27FC236}">
                <a16:creationId xmlns:a16="http://schemas.microsoft.com/office/drawing/2014/main" id="{DB3908C3-EA9A-B766-4CE5-8DC510739830}"/>
              </a:ext>
            </a:extLst>
          </p:cNvPr>
          <p:cNvSpPr txBox="1"/>
          <p:nvPr/>
        </p:nvSpPr>
        <p:spPr>
          <a:xfrm>
            <a:off x="8874711" y="2994660"/>
            <a:ext cx="3317289" cy="646331"/>
          </a:xfrm>
          <a:prstGeom prst="rect">
            <a:avLst/>
          </a:prstGeom>
          <a:noFill/>
        </p:spPr>
        <p:txBody>
          <a:bodyPr wrap="square">
            <a:spAutoFit/>
          </a:bodyPr>
          <a:lstStyle/>
          <a:p>
            <a:r>
              <a:rPr lang="en-CA" dirty="0"/>
              <a:t>or using magnetic resonance   imaging.</a:t>
            </a:r>
          </a:p>
        </p:txBody>
      </p:sp>
      <p:sp>
        <p:nvSpPr>
          <p:cNvPr id="13" name="TextBox 12">
            <a:extLst>
              <a:ext uri="{FF2B5EF4-FFF2-40B4-BE49-F238E27FC236}">
                <a16:creationId xmlns:a16="http://schemas.microsoft.com/office/drawing/2014/main" id="{28F86F42-32D1-E4A6-DAB5-AAAED8AD9999}"/>
              </a:ext>
            </a:extLst>
          </p:cNvPr>
          <p:cNvSpPr txBox="1"/>
          <p:nvPr/>
        </p:nvSpPr>
        <p:spPr>
          <a:xfrm>
            <a:off x="8868793" y="3783678"/>
            <a:ext cx="3115691" cy="1200329"/>
          </a:xfrm>
          <a:prstGeom prst="rect">
            <a:avLst/>
          </a:prstGeom>
          <a:noFill/>
        </p:spPr>
        <p:txBody>
          <a:bodyPr wrap="square">
            <a:spAutoFit/>
          </a:bodyPr>
          <a:lstStyle/>
          <a:p>
            <a:r>
              <a:rPr lang="en-CA" dirty="0"/>
              <a:t>In these professions, it's common to work with 3D images when measurements are taken over a volume.</a:t>
            </a:r>
          </a:p>
        </p:txBody>
      </p:sp>
      <p:sp>
        <p:nvSpPr>
          <p:cNvPr id="15" name="TextBox 14">
            <a:extLst>
              <a:ext uri="{FF2B5EF4-FFF2-40B4-BE49-F238E27FC236}">
                <a16:creationId xmlns:a16="http://schemas.microsoft.com/office/drawing/2014/main" id="{07832173-13F6-43BF-6411-B9DB528F056E}"/>
              </a:ext>
            </a:extLst>
          </p:cNvPr>
          <p:cNvSpPr txBox="1"/>
          <p:nvPr/>
        </p:nvSpPr>
        <p:spPr>
          <a:xfrm>
            <a:off x="8868793" y="5101518"/>
            <a:ext cx="2920753" cy="646331"/>
          </a:xfrm>
          <a:prstGeom prst="rect">
            <a:avLst/>
          </a:prstGeom>
          <a:noFill/>
        </p:spPr>
        <p:txBody>
          <a:bodyPr wrap="square">
            <a:spAutoFit/>
          </a:bodyPr>
          <a:lstStyle/>
          <a:p>
            <a:r>
              <a:rPr lang="en-CA" dirty="0"/>
              <a:t>3D pixels are referred to as voxels.</a:t>
            </a:r>
          </a:p>
        </p:txBody>
      </p:sp>
    </p:spTree>
    <p:extLst>
      <p:ext uri="{BB962C8B-B14F-4D97-AF65-F5344CB8AC3E}">
        <p14:creationId xmlns:p14="http://schemas.microsoft.com/office/powerpoint/2010/main" val="389594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6931F-79A7-2FA0-7887-CD9F17471EC3}"/>
              </a:ext>
            </a:extLst>
          </p:cNvPr>
          <p:cNvSpPr>
            <a:spLocks noGrp="1"/>
          </p:cNvSpPr>
          <p:nvPr>
            <p:ph type="title"/>
          </p:nvPr>
        </p:nvSpPr>
        <p:spPr>
          <a:xfrm>
            <a:off x="838200" y="365125"/>
            <a:ext cx="10515600" cy="593663"/>
          </a:xfrm>
        </p:spPr>
        <p:txBody>
          <a:bodyPr>
            <a:normAutofit fontScale="90000"/>
          </a:bodyPr>
          <a:lstStyle/>
          <a:p>
            <a:r>
              <a:rPr lang="en-US" b="1" dirty="0"/>
              <a:t>Digital Images</a:t>
            </a:r>
            <a:endParaRPr lang="en-CA" dirty="0"/>
          </a:p>
        </p:txBody>
      </p:sp>
      <p:sp>
        <p:nvSpPr>
          <p:cNvPr id="3" name="Slide Number Placeholder 2">
            <a:extLst>
              <a:ext uri="{FF2B5EF4-FFF2-40B4-BE49-F238E27FC236}">
                <a16:creationId xmlns:a16="http://schemas.microsoft.com/office/drawing/2014/main" id="{AB7F39AA-8BA5-1C6E-2487-0CBB6F96376B}"/>
              </a:ext>
            </a:extLst>
          </p:cNvPr>
          <p:cNvSpPr>
            <a:spLocks noGrp="1"/>
          </p:cNvSpPr>
          <p:nvPr>
            <p:ph type="sldNum" sz="quarter" idx="12"/>
          </p:nvPr>
        </p:nvSpPr>
        <p:spPr/>
        <p:txBody>
          <a:bodyPr/>
          <a:lstStyle/>
          <a:p>
            <a:fld id="{B20BAE8A-BB5C-499D-956E-1AE79ABD6EE1}" type="slidenum">
              <a:rPr lang="en-CA" smtClean="0"/>
              <a:t>13</a:t>
            </a:fld>
            <a:endParaRPr lang="en-CA"/>
          </a:p>
        </p:txBody>
      </p:sp>
      <p:pic>
        <p:nvPicPr>
          <p:cNvPr id="5" name="Picture 4">
            <a:extLst>
              <a:ext uri="{FF2B5EF4-FFF2-40B4-BE49-F238E27FC236}">
                <a16:creationId xmlns:a16="http://schemas.microsoft.com/office/drawing/2014/main" id="{B24F7676-2AD8-4E65-6D8C-160B968B1815}"/>
              </a:ext>
            </a:extLst>
          </p:cNvPr>
          <p:cNvPicPr>
            <a:picLocks noChangeAspect="1"/>
          </p:cNvPicPr>
          <p:nvPr/>
        </p:nvPicPr>
        <p:blipFill>
          <a:blip r:embed="rId2"/>
          <a:stretch>
            <a:fillRect/>
          </a:stretch>
        </p:blipFill>
        <p:spPr>
          <a:xfrm>
            <a:off x="594803" y="1465638"/>
            <a:ext cx="7197366" cy="3651691"/>
          </a:xfrm>
          <a:prstGeom prst="rect">
            <a:avLst/>
          </a:prstGeom>
        </p:spPr>
      </p:pic>
      <p:sp>
        <p:nvSpPr>
          <p:cNvPr id="7" name="TextBox 6">
            <a:extLst>
              <a:ext uri="{FF2B5EF4-FFF2-40B4-BE49-F238E27FC236}">
                <a16:creationId xmlns:a16="http://schemas.microsoft.com/office/drawing/2014/main" id="{38FAAA8D-BBC9-AF88-BD6C-94581393AA55}"/>
              </a:ext>
            </a:extLst>
          </p:cNvPr>
          <p:cNvSpPr txBox="1"/>
          <p:nvPr/>
        </p:nvSpPr>
        <p:spPr>
          <a:xfrm>
            <a:off x="7683994" y="1537157"/>
            <a:ext cx="4283106" cy="1754326"/>
          </a:xfrm>
          <a:prstGeom prst="rect">
            <a:avLst/>
          </a:prstGeom>
          <a:noFill/>
        </p:spPr>
        <p:txBody>
          <a:bodyPr wrap="square">
            <a:spAutoFit/>
          </a:bodyPr>
          <a:lstStyle/>
          <a:p>
            <a:r>
              <a:rPr lang="en-CA" dirty="0"/>
              <a:t>Viewing all the information in a three-dimensional image is challenging, so it's common to select slices of the higher-dimensional data which correspond to the measurements taken on a particular plane or surface.</a:t>
            </a:r>
          </a:p>
        </p:txBody>
      </p:sp>
      <p:sp>
        <p:nvSpPr>
          <p:cNvPr id="9" name="TextBox 8">
            <a:extLst>
              <a:ext uri="{FF2B5EF4-FFF2-40B4-BE49-F238E27FC236}">
                <a16:creationId xmlns:a16="http://schemas.microsoft.com/office/drawing/2014/main" id="{F30AD929-9D14-ED11-953F-EFAF2805FCE8}"/>
              </a:ext>
            </a:extLst>
          </p:cNvPr>
          <p:cNvSpPr txBox="1"/>
          <p:nvPr/>
        </p:nvSpPr>
        <p:spPr>
          <a:xfrm>
            <a:off x="7683994" y="3465742"/>
            <a:ext cx="4283106" cy="1477328"/>
          </a:xfrm>
          <a:prstGeom prst="rect">
            <a:avLst/>
          </a:prstGeom>
          <a:noFill/>
        </p:spPr>
        <p:txBody>
          <a:bodyPr wrap="square">
            <a:spAutoFit/>
          </a:bodyPr>
          <a:lstStyle/>
          <a:p>
            <a:r>
              <a:rPr lang="en-CA" dirty="0"/>
              <a:t>A type of three-dimensional image we are familiar with is video. As the two-dimensional image frames can be stacked sequentially along an additional dimension representing time.</a:t>
            </a:r>
          </a:p>
        </p:txBody>
      </p:sp>
    </p:spTree>
    <p:extLst>
      <p:ext uri="{BB962C8B-B14F-4D97-AF65-F5344CB8AC3E}">
        <p14:creationId xmlns:p14="http://schemas.microsoft.com/office/powerpoint/2010/main" val="45704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6931F-79A7-2FA0-7887-CD9F17471EC3}"/>
              </a:ext>
            </a:extLst>
          </p:cNvPr>
          <p:cNvSpPr>
            <a:spLocks noGrp="1"/>
          </p:cNvSpPr>
          <p:nvPr>
            <p:ph type="title"/>
          </p:nvPr>
        </p:nvSpPr>
        <p:spPr>
          <a:xfrm>
            <a:off x="838200" y="365125"/>
            <a:ext cx="10515600" cy="593663"/>
          </a:xfrm>
        </p:spPr>
        <p:txBody>
          <a:bodyPr>
            <a:normAutofit fontScale="90000"/>
          </a:bodyPr>
          <a:lstStyle/>
          <a:p>
            <a:r>
              <a:rPr lang="en-US" b="1" dirty="0"/>
              <a:t>Digital Images</a:t>
            </a:r>
            <a:endParaRPr lang="en-CA" dirty="0"/>
          </a:p>
        </p:txBody>
      </p:sp>
      <p:sp>
        <p:nvSpPr>
          <p:cNvPr id="3" name="Slide Number Placeholder 2">
            <a:extLst>
              <a:ext uri="{FF2B5EF4-FFF2-40B4-BE49-F238E27FC236}">
                <a16:creationId xmlns:a16="http://schemas.microsoft.com/office/drawing/2014/main" id="{AB7F39AA-8BA5-1C6E-2487-0CBB6F96376B}"/>
              </a:ext>
            </a:extLst>
          </p:cNvPr>
          <p:cNvSpPr>
            <a:spLocks noGrp="1"/>
          </p:cNvSpPr>
          <p:nvPr>
            <p:ph type="sldNum" sz="quarter" idx="12"/>
          </p:nvPr>
        </p:nvSpPr>
        <p:spPr/>
        <p:txBody>
          <a:bodyPr/>
          <a:lstStyle/>
          <a:p>
            <a:fld id="{B20BAE8A-BB5C-499D-956E-1AE79ABD6EE1}" type="slidenum">
              <a:rPr lang="en-CA" smtClean="0"/>
              <a:t>14</a:t>
            </a:fld>
            <a:endParaRPr lang="en-CA"/>
          </a:p>
        </p:txBody>
      </p:sp>
      <p:pic>
        <p:nvPicPr>
          <p:cNvPr id="5" name="Picture 4">
            <a:extLst>
              <a:ext uri="{FF2B5EF4-FFF2-40B4-BE49-F238E27FC236}">
                <a16:creationId xmlns:a16="http://schemas.microsoft.com/office/drawing/2014/main" id="{736389D2-7B82-E67E-20D0-9649AEDC8665}"/>
              </a:ext>
            </a:extLst>
          </p:cNvPr>
          <p:cNvPicPr>
            <a:picLocks noChangeAspect="1"/>
          </p:cNvPicPr>
          <p:nvPr/>
        </p:nvPicPr>
        <p:blipFill>
          <a:blip r:embed="rId2"/>
          <a:stretch>
            <a:fillRect/>
          </a:stretch>
        </p:blipFill>
        <p:spPr>
          <a:xfrm>
            <a:off x="838200" y="1280296"/>
            <a:ext cx="7457259" cy="3433747"/>
          </a:xfrm>
          <a:prstGeom prst="rect">
            <a:avLst/>
          </a:prstGeom>
        </p:spPr>
      </p:pic>
      <p:sp>
        <p:nvSpPr>
          <p:cNvPr id="7" name="TextBox 6">
            <a:extLst>
              <a:ext uri="{FF2B5EF4-FFF2-40B4-BE49-F238E27FC236}">
                <a16:creationId xmlns:a16="http://schemas.microsoft.com/office/drawing/2014/main" id="{5FB50EB1-F27E-92DC-5562-19CC7591F4E7}"/>
              </a:ext>
            </a:extLst>
          </p:cNvPr>
          <p:cNvSpPr txBox="1"/>
          <p:nvPr/>
        </p:nvSpPr>
        <p:spPr>
          <a:xfrm>
            <a:off x="8116410" y="993987"/>
            <a:ext cx="3957221" cy="523220"/>
          </a:xfrm>
          <a:prstGeom prst="rect">
            <a:avLst/>
          </a:prstGeom>
          <a:noFill/>
        </p:spPr>
        <p:txBody>
          <a:bodyPr wrap="square">
            <a:spAutoFit/>
          </a:bodyPr>
          <a:lstStyle/>
          <a:p>
            <a:r>
              <a:rPr lang="en-CA" sz="1400" dirty="0"/>
              <a:t>With so many types of digital image data, there are many different ways to store them. </a:t>
            </a:r>
          </a:p>
        </p:txBody>
      </p:sp>
      <p:sp>
        <p:nvSpPr>
          <p:cNvPr id="9" name="TextBox 8">
            <a:extLst>
              <a:ext uri="{FF2B5EF4-FFF2-40B4-BE49-F238E27FC236}">
                <a16:creationId xmlns:a16="http://schemas.microsoft.com/office/drawing/2014/main" id="{516836D1-7948-6036-F537-30B358C30D90}"/>
              </a:ext>
            </a:extLst>
          </p:cNvPr>
          <p:cNvSpPr txBox="1"/>
          <p:nvPr/>
        </p:nvSpPr>
        <p:spPr>
          <a:xfrm>
            <a:off x="8116410" y="1179555"/>
            <a:ext cx="3744157" cy="584775"/>
          </a:xfrm>
          <a:prstGeom prst="rect">
            <a:avLst/>
          </a:prstGeom>
          <a:noFill/>
        </p:spPr>
        <p:txBody>
          <a:bodyPr wrap="square">
            <a:spAutoFit/>
          </a:bodyPr>
          <a:lstStyle/>
          <a:p>
            <a:r>
              <a:rPr lang="en-CA" dirty="0"/>
              <a:t> </a:t>
            </a:r>
          </a:p>
          <a:p>
            <a:r>
              <a:rPr lang="en-CA" sz="1400" dirty="0"/>
              <a:t>But why so many? </a:t>
            </a:r>
          </a:p>
        </p:txBody>
      </p:sp>
      <p:sp>
        <p:nvSpPr>
          <p:cNvPr id="11" name="TextBox 10">
            <a:extLst>
              <a:ext uri="{FF2B5EF4-FFF2-40B4-BE49-F238E27FC236}">
                <a16:creationId xmlns:a16="http://schemas.microsoft.com/office/drawing/2014/main" id="{2F4E9C61-D17A-06D0-A428-EC57487A2FA8}"/>
              </a:ext>
            </a:extLst>
          </p:cNvPr>
          <p:cNvSpPr txBox="1"/>
          <p:nvPr/>
        </p:nvSpPr>
        <p:spPr>
          <a:xfrm>
            <a:off x="8116410" y="1722876"/>
            <a:ext cx="3832934" cy="1169551"/>
          </a:xfrm>
          <a:prstGeom prst="rect">
            <a:avLst/>
          </a:prstGeom>
          <a:noFill/>
        </p:spPr>
        <p:txBody>
          <a:bodyPr wrap="square">
            <a:spAutoFit/>
          </a:bodyPr>
          <a:lstStyle/>
          <a:p>
            <a:r>
              <a:rPr lang="en-CA" sz="1400" dirty="0"/>
              <a:t>One reason is due to the different possible dimensionalities of image data and whether they represent single images or a sequence of frames. Another reason is that different compression techniques are used with each format.</a:t>
            </a:r>
          </a:p>
        </p:txBody>
      </p:sp>
      <p:sp>
        <p:nvSpPr>
          <p:cNvPr id="13" name="TextBox 12">
            <a:extLst>
              <a:ext uri="{FF2B5EF4-FFF2-40B4-BE49-F238E27FC236}">
                <a16:creationId xmlns:a16="http://schemas.microsoft.com/office/drawing/2014/main" id="{FBD9CB0B-300B-2AFD-255D-B92BE70F6CF2}"/>
              </a:ext>
            </a:extLst>
          </p:cNvPr>
          <p:cNvSpPr txBox="1"/>
          <p:nvPr/>
        </p:nvSpPr>
        <p:spPr>
          <a:xfrm>
            <a:off x="8116410" y="2968124"/>
            <a:ext cx="3526346" cy="2677656"/>
          </a:xfrm>
          <a:prstGeom prst="rect">
            <a:avLst/>
          </a:prstGeom>
          <a:noFill/>
        </p:spPr>
        <p:txBody>
          <a:bodyPr wrap="square">
            <a:spAutoFit/>
          </a:bodyPr>
          <a:lstStyle/>
          <a:p>
            <a:pPr algn="l"/>
            <a:r>
              <a:rPr lang="en-US" sz="1400" b="0" i="0" dirty="0">
                <a:solidFill>
                  <a:srgbClr val="333333"/>
                </a:solidFill>
                <a:effectLst/>
                <a:latin typeface="OpenSans"/>
              </a:rPr>
              <a:t>One other difference between image file types is additional data that may be included in the file.  For example, it's common for video data to be coupled with audio data as a multimedia file. </a:t>
            </a:r>
          </a:p>
          <a:p>
            <a:pPr algn="l"/>
            <a:r>
              <a:rPr lang="en-US" sz="1400" b="0" i="0" dirty="0">
                <a:solidFill>
                  <a:srgbClr val="333333"/>
                </a:solidFill>
                <a:effectLst/>
                <a:latin typeface="OpenSans"/>
              </a:rPr>
              <a:t>Image, video, and multimedia files also contain additional text information called metadata.  Metadata can include the image capture date and location, the device used, </a:t>
            </a:r>
          </a:p>
          <a:p>
            <a:pPr algn="l"/>
            <a:r>
              <a:rPr lang="en-US" sz="1400" b="0" i="0" dirty="0">
                <a:solidFill>
                  <a:srgbClr val="333333"/>
                </a:solidFill>
                <a:effectLst/>
                <a:latin typeface="OpenSans"/>
              </a:rPr>
              <a:t>a description of the image, the video frame rate,  and other information depending on </a:t>
            </a:r>
          </a:p>
          <a:p>
            <a:pPr algn="l"/>
            <a:r>
              <a:rPr lang="en-US" sz="1400" b="0" i="0" dirty="0">
                <a:solidFill>
                  <a:srgbClr val="333333"/>
                </a:solidFill>
                <a:effectLst/>
                <a:latin typeface="OpenSans"/>
              </a:rPr>
              <a:t>the type of image and the file standards.</a:t>
            </a:r>
          </a:p>
        </p:txBody>
      </p:sp>
    </p:spTree>
    <p:extLst>
      <p:ext uri="{BB962C8B-B14F-4D97-AF65-F5344CB8AC3E}">
        <p14:creationId xmlns:p14="http://schemas.microsoft.com/office/powerpoint/2010/main" val="428354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6931F-79A7-2FA0-7887-CD9F17471EC3}"/>
              </a:ext>
            </a:extLst>
          </p:cNvPr>
          <p:cNvSpPr>
            <a:spLocks noGrp="1"/>
          </p:cNvSpPr>
          <p:nvPr>
            <p:ph type="title"/>
          </p:nvPr>
        </p:nvSpPr>
        <p:spPr>
          <a:xfrm>
            <a:off x="838200" y="365125"/>
            <a:ext cx="10515600" cy="593663"/>
          </a:xfrm>
        </p:spPr>
        <p:txBody>
          <a:bodyPr>
            <a:normAutofit fontScale="90000"/>
          </a:bodyPr>
          <a:lstStyle/>
          <a:p>
            <a:r>
              <a:rPr lang="en-US" b="1" dirty="0"/>
              <a:t>Digital Images</a:t>
            </a:r>
            <a:endParaRPr lang="en-CA" dirty="0"/>
          </a:p>
        </p:txBody>
      </p:sp>
      <p:sp>
        <p:nvSpPr>
          <p:cNvPr id="3" name="Slide Number Placeholder 2">
            <a:extLst>
              <a:ext uri="{FF2B5EF4-FFF2-40B4-BE49-F238E27FC236}">
                <a16:creationId xmlns:a16="http://schemas.microsoft.com/office/drawing/2014/main" id="{AB7F39AA-8BA5-1C6E-2487-0CBB6F96376B}"/>
              </a:ext>
            </a:extLst>
          </p:cNvPr>
          <p:cNvSpPr>
            <a:spLocks noGrp="1"/>
          </p:cNvSpPr>
          <p:nvPr>
            <p:ph type="sldNum" sz="quarter" idx="12"/>
          </p:nvPr>
        </p:nvSpPr>
        <p:spPr/>
        <p:txBody>
          <a:bodyPr/>
          <a:lstStyle/>
          <a:p>
            <a:fld id="{B20BAE8A-BB5C-499D-956E-1AE79ABD6EE1}" type="slidenum">
              <a:rPr lang="en-CA" smtClean="0"/>
              <a:t>15</a:t>
            </a:fld>
            <a:endParaRPr lang="en-CA"/>
          </a:p>
        </p:txBody>
      </p:sp>
      <p:pic>
        <p:nvPicPr>
          <p:cNvPr id="5" name="Picture 4">
            <a:extLst>
              <a:ext uri="{FF2B5EF4-FFF2-40B4-BE49-F238E27FC236}">
                <a16:creationId xmlns:a16="http://schemas.microsoft.com/office/drawing/2014/main" id="{A26BA08E-FA4B-7AB7-63D8-7DC251C62277}"/>
              </a:ext>
            </a:extLst>
          </p:cNvPr>
          <p:cNvPicPr>
            <a:picLocks noChangeAspect="1"/>
          </p:cNvPicPr>
          <p:nvPr/>
        </p:nvPicPr>
        <p:blipFill>
          <a:blip r:embed="rId2"/>
          <a:stretch>
            <a:fillRect/>
          </a:stretch>
        </p:blipFill>
        <p:spPr>
          <a:xfrm>
            <a:off x="1094677" y="1334488"/>
            <a:ext cx="10002646" cy="3410426"/>
          </a:xfrm>
          <a:prstGeom prst="rect">
            <a:avLst/>
          </a:prstGeom>
        </p:spPr>
      </p:pic>
      <p:sp>
        <p:nvSpPr>
          <p:cNvPr id="7" name="TextBox 6">
            <a:extLst>
              <a:ext uri="{FF2B5EF4-FFF2-40B4-BE49-F238E27FC236}">
                <a16:creationId xmlns:a16="http://schemas.microsoft.com/office/drawing/2014/main" id="{99B2FB73-CD2F-38B0-1368-7C7E9A12E9B7}"/>
              </a:ext>
            </a:extLst>
          </p:cNvPr>
          <p:cNvSpPr txBox="1"/>
          <p:nvPr/>
        </p:nvSpPr>
        <p:spPr>
          <a:xfrm>
            <a:off x="5185372" y="856515"/>
            <a:ext cx="6097508" cy="369332"/>
          </a:xfrm>
          <a:prstGeom prst="rect">
            <a:avLst/>
          </a:prstGeom>
          <a:noFill/>
        </p:spPr>
        <p:txBody>
          <a:bodyPr wrap="square">
            <a:spAutoFit/>
          </a:bodyPr>
          <a:lstStyle/>
          <a:p>
            <a:r>
              <a:rPr lang="en-CA" b="1" dirty="0"/>
              <a:t>Image Compression</a:t>
            </a:r>
          </a:p>
        </p:txBody>
      </p:sp>
      <p:sp>
        <p:nvSpPr>
          <p:cNvPr id="9" name="TextBox 8">
            <a:extLst>
              <a:ext uri="{FF2B5EF4-FFF2-40B4-BE49-F238E27FC236}">
                <a16:creationId xmlns:a16="http://schemas.microsoft.com/office/drawing/2014/main" id="{27AA3686-A8F8-F4D3-A9E7-AEE75051D95F}"/>
              </a:ext>
            </a:extLst>
          </p:cNvPr>
          <p:cNvSpPr txBox="1"/>
          <p:nvPr/>
        </p:nvSpPr>
        <p:spPr>
          <a:xfrm>
            <a:off x="1421394" y="4581135"/>
            <a:ext cx="9675929" cy="646331"/>
          </a:xfrm>
          <a:prstGeom prst="rect">
            <a:avLst/>
          </a:prstGeom>
          <a:noFill/>
        </p:spPr>
        <p:txBody>
          <a:bodyPr wrap="square">
            <a:spAutoFit/>
          </a:bodyPr>
          <a:lstStyle/>
          <a:p>
            <a:pPr algn="ctr"/>
            <a:r>
              <a:rPr lang="en-CA" dirty="0"/>
              <a:t>The goal of compression is to try to store the most amount of visual information using the least amount of memory.</a:t>
            </a:r>
          </a:p>
        </p:txBody>
      </p:sp>
      <p:pic>
        <p:nvPicPr>
          <p:cNvPr id="11" name="Picture 10">
            <a:extLst>
              <a:ext uri="{FF2B5EF4-FFF2-40B4-BE49-F238E27FC236}">
                <a16:creationId xmlns:a16="http://schemas.microsoft.com/office/drawing/2014/main" id="{C6913863-AA19-53D6-B7FD-0C3ACB9376CA}"/>
              </a:ext>
            </a:extLst>
          </p:cNvPr>
          <p:cNvPicPr>
            <a:picLocks noChangeAspect="1"/>
          </p:cNvPicPr>
          <p:nvPr/>
        </p:nvPicPr>
        <p:blipFill>
          <a:blip r:embed="rId3"/>
          <a:stretch>
            <a:fillRect/>
          </a:stretch>
        </p:blipFill>
        <p:spPr>
          <a:xfrm>
            <a:off x="1480493" y="5292692"/>
            <a:ext cx="9231013" cy="581106"/>
          </a:xfrm>
          <a:prstGeom prst="rect">
            <a:avLst/>
          </a:prstGeom>
        </p:spPr>
      </p:pic>
    </p:spTree>
    <p:extLst>
      <p:ext uri="{BB962C8B-B14F-4D97-AF65-F5344CB8AC3E}">
        <p14:creationId xmlns:p14="http://schemas.microsoft.com/office/powerpoint/2010/main" val="222997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6931F-79A7-2FA0-7887-CD9F17471EC3}"/>
              </a:ext>
            </a:extLst>
          </p:cNvPr>
          <p:cNvSpPr>
            <a:spLocks noGrp="1"/>
          </p:cNvSpPr>
          <p:nvPr>
            <p:ph type="title"/>
          </p:nvPr>
        </p:nvSpPr>
        <p:spPr>
          <a:xfrm>
            <a:off x="838200" y="365125"/>
            <a:ext cx="10515600" cy="593663"/>
          </a:xfrm>
        </p:spPr>
        <p:txBody>
          <a:bodyPr>
            <a:normAutofit fontScale="90000"/>
          </a:bodyPr>
          <a:lstStyle/>
          <a:p>
            <a:r>
              <a:rPr lang="en-US" b="1" dirty="0"/>
              <a:t>Digital Images</a:t>
            </a:r>
            <a:endParaRPr lang="en-CA" dirty="0"/>
          </a:p>
        </p:txBody>
      </p:sp>
      <p:sp>
        <p:nvSpPr>
          <p:cNvPr id="3" name="Slide Number Placeholder 2">
            <a:extLst>
              <a:ext uri="{FF2B5EF4-FFF2-40B4-BE49-F238E27FC236}">
                <a16:creationId xmlns:a16="http://schemas.microsoft.com/office/drawing/2014/main" id="{AB7F39AA-8BA5-1C6E-2487-0CBB6F96376B}"/>
              </a:ext>
            </a:extLst>
          </p:cNvPr>
          <p:cNvSpPr>
            <a:spLocks noGrp="1"/>
          </p:cNvSpPr>
          <p:nvPr>
            <p:ph type="sldNum" sz="quarter" idx="12"/>
          </p:nvPr>
        </p:nvSpPr>
        <p:spPr/>
        <p:txBody>
          <a:bodyPr/>
          <a:lstStyle/>
          <a:p>
            <a:fld id="{B20BAE8A-BB5C-499D-956E-1AE79ABD6EE1}" type="slidenum">
              <a:rPr lang="en-CA" smtClean="0"/>
              <a:t>16</a:t>
            </a:fld>
            <a:endParaRPr lang="en-CA"/>
          </a:p>
        </p:txBody>
      </p:sp>
      <p:sp>
        <p:nvSpPr>
          <p:cNvPr id="4" name="TextBox 3">
            <a:extLst>
              <a:ext uri="{FF2B5EF4-FFF2-40B4-BE49-F238E27FC236}">
                <a16:creationId xmlns:a16="http://schemas.microsoft.com/office/drawing/2014/main" id="{A75EE182-8B84-E7F8-BD38-CA06CAE362E8}"/>
              </a:ext>
            </a:extLst>
          </p:cNvPr>
          <p:cNvSpPr txBox="1"/>
          <p:nvPr/>
        </p:nvSpPr>
        <p:spPr>
          <a:xfrm>
            <a:off x="5185372" y="637594"/>
            <a:ext cx="6097508" cy="369332"/>
          </a:xfrm>
          <a:prstGeom prst="rect">
            <a:avLst/>
          </a:prstGeom>
          <a:noFill/>
        </p:spPr>
        <p:txBody>
          <a:bodyPr wrap="square">
            <a:spAutoFit/>
          </a:bodyPr>
          <a:lstStyle/>
          <a:p>
            <a:r>
              <a:rPr lang="en-CA" b="1" dirty="0"/>
              <a:t>Image Compression</a:t>
            </a:r>
          </a:p>
        </p:txBody>
      </p:sp>
      <p:pic>
        <p:nvPicPr>
          <p:cNvPr id="6" name="Picture 5">
            <a:extLst>
              <a:ext uri="{FF2B5EF4-FFF2-40B4-BE49-F238E27FC236}">
                <a16:creationId xmlns:a16="http://schemas.microsoft.com/office/drawing/2014/main" id="{C5429BDA-D734-DD72-5EFD-36A5AC56F761}"/>
              </a:ext>
            </a:extLst>
          </p:cNvPr>
          <p:cNvPicPr>
            <a:picLocks noChangeAspect="1"/>
          </p:cNvPicPr>
          <p:nvPr/>
        </p:nvPicPr>
        <p:blipFill>
          <a:blip r:embed="rId2"/>
          <a:stretch>
            <a:fillRect/>
          </a:stretch>
        </p:blipFill>
        <p:spPr>
          <a:xfrm>
            <a:off x="838200" y="1006926"/>
            <a:ext cx="10431331" cy="5125165"/>
          </a:xfrm>
          <a:prstGeom prst="rect">
            <a:avLst/>
          </a:prstGeom>
        </p:spPr>
      </p:pic>
    </p:spTree>
    <p:extLst>
      <p:ext uri="{BB962C8B-B14F-4D97-AF65-F5344CB8AC3E}">
        <p14:creationId xmlns:p14="http://schemas.microsoft.com/office/powerpoint/2010/main" val="3346405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6931F-79A7-2FA0-7887-CD9F17471EC3}"/>
              </a:ext>
            </a:extLst>
          </p:cNvPr>
          <p:cNvSpPr>
            <a:spLocks noGrp="1"/>
          </p:cNvSpPr>
          <p:nvPr>
            <p:ph type="title"/>
          </p:nvPr>
        </p:nvSpPr>
        <p:spPr>
          <a:xfrm>
            <a:off x="838200" y="365125"/>
            <a:ext cx="10515600" cy="593663"/>
          </a:xfrm>
        </p:spPr>
        <p:txBody>
          <a:bodyPr>
            <a:normAutofit fontScale="90000"/>
          </a:bodyPr>
          <a:lstStyle/>
          <a:p>
            <a:r>
              <a:rPr lang="en-US" b="1" dirty="0"/>
              <a:t>Digital Images</a:t>
            </a:r>
            <a:endParaRPr lang="en-CA" dirty="0"/>
          </a:p>
        </p:txBody>
      </p:sp>
      <p:sp>
        <p:nvSpPr>
          <p:cNvPr id="3" name="Slide Number Placeholder 2">
            <a:extLst>
              <a:ext uri="{FF2B5EF4-FFF2-40B4-BE49-F238E27FC236}">
                <a16:creationId xmlns:a16="http://schemas.microsoft.com/office/drawing/2014/main" id="{AB7F39AA-8BA5-1C6E-2487-0CBB6F96376B}"/>
              </a:ext>
            </a:extLst>
          </p:cNvPr>
          <p:cNvSpPr>
            <a:spLocks noGrp="1"/>
          </p:cNvSpPr>
          <p:nvPr>
            <p:ph type="sldNum" sz="quarter" idx="12"/>
          </p:nvPr>
        </p:nvSpPr>
        <p:spPr/>
        <p:txBody>
          <a:bodyPr/>
          <a:lstStyle/>
          <a:p>
            <a:fld id="{B20BAE8A-BB5C-499D-956E-1AE79ABD6EE1}" type="slidenum">
              <a:rPr lang="en-CA" smtClean="0"/>
              <a:t>17</a:t>
            </a:fld>
            <a:endParaRPr lang="en-CA"/>
          </a:p>
        </p:txBody>
      </p:sp>
      <p:pic>
        <p:nvPicPr>
          <p:cNvPr id="5" name="Picture 4">
            <a:extLst>
              <a:ext uri="{FF2B5EF4-FFF2-40B4-BE49-F238E27FC236}">
                <a16:creationId xmlns:a16="http://schemas.microsoft.com/office/drawing/2014/main" id="{E9AA8B66-9A7D-56C5-6B57-01073765AF6D}"/>
              </a:ext>
            </a:extLst>
          </p:cNvPr>
          <p:cNvPicPr>
            <a:picLocks noChangeAspect="1"/>
          </p:cNvPicPr>
          <p:nvPr/>
        </p:nvPicPr>
        <p:blipFill>
          <a:blip r:embed="rId2"/>
          <a:stretch>
            <a:fillRect/>
          </a:stretch>
        </p:blipFill>
        <p:spPr>
          <a:xfrm>
            <a:off x="499281" y="1337970"/>
            <a:ext cx="11193437" cy="4182059"/>
          </a:xfrm>
          <a:prstGeom prst="rect">
            <a:avLst/>
          </a:prstGeom>
        </p:spPr>
      </p:pic>
      <p:sp>
        <p:nvSpPr>
          <p:cNvPr id="7" name="TextBox 6">
            <a:extLst>
              <a:ext uri="{FF2B5EF4-FFF2-40B4-BE49-F238E27FC236}">
                <a16:creationId xmlns:a16="http://schemas.microsoft.com/office/drawing/2014/main" id="{993CE57A-5F18-F8F2-C95A-8260B7F6E789}"/>
              </a:ext>
            </a:extLst>
          </p:cNvPr>
          <p:cNvSpPr txBox="1"/>
          <p:nvPr/>
        </p:nvSpPr>
        <p:spPr>
          <a:xfrm>
            <a:off x="3464510" y="1062646"/>
            <a:ext cx="6094520" cy="369332"/>
          </a:xfrm>
          <a:prstGeom prst="rect">
            <a:avLst/>
          </a:prstGeom>
          <a:noFill/>
        </p:spPr>
        <p:txBody>
          <a:bodyPr wrap="square">
            <a:spAutoFit/>
          </a:bodyPr>
          <a:lstStyle/>
          <a:p>
            <a:r>
              <a:rPr lang="en-CA" b="1" dirty="0"/>
              <a:t>Factors to be considered when choosing file format</a:t>
            </a:r>
          </a:p>
        </p:txBody>
      </p:sp>
      <p:sp>
        <p:nvSpPr>
          <p:cNvPr id="9" name="TextBox 8">
            <a:extLst>
              <a:ext uri="{FF2B5EF4-FFF2-40B4-BE49-F238E27FC236}">
                <a16:creationId xmlns:a16="http://schemas.microsoft.com/office/drawing/2014/main" id="{8B9399C9-D1D0-0194-DADF-9B2B69AF9DE5}"/>
              </a:ext>
            </a:extLst>
          </p:cNvPr>
          <p:cNvSpPr txBox="1"/>
          <p:nvPr/>
        </p:nvSpPr>
        <p:spPr>
          <a:xfrm>
            <a:off x="3136037" y="5651800"/>
            <a:ext cx="6094520" cy="646331"/>
          </a:xfrm>
          <a:prstGeom prst="rect">
            <a:avLst/>
          </a:prstGeom>
          <a:noFill/>
        </p:spPr>
        <p:txBody>
          <a:bodyPr wrap="square">
            <a:spAutoFit/>
          </a:bodyPr>
          <a:lstStyle/>
          <a:p>
            <a:r>
              <a:rPr lang="en-CA" dirty="0"/>
              <a:t>Mostly this choice is made for us unless if we plan to capture your own images, or are willing to convert between formats. </a:t>
            </a:r>
          </a:p>
        </p:txBody>
      </p:sp>
    </p:spTree>
    <p:extLst>
      <p:ext uri="{BB962C8B-B14F-4D97-AF65-F5344CB8AC3E}">
        <p14:creationId xmlns:p14="http://schemas.microsoft.com/office/powerpoint/2010/main" val="165652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6B052-2D6D-990E-E0BF-A06B90D6FBF8}"/>
              </a:ext>
            </a:extLst>
          </p:cNvPr>
          <p:cNvSpPr>
            <a:spLocks noGrp="1"/>
          </p:cNvSpPr>
          <p:nvPr>
            <p:ph type="title"/>
          </p:nvPr>
        </p:nvSpPr>
        <p:spPr>
          <a:xfrm>
            <a:off x="838200" y="2273824"/>
            <a:ext cx="10515600" cy="1325563"/>
          </a:xfrm>
        </p:spPr>
        <p:txBody>
          <a:bodyPr/>
          <a:lstStyle/>
          <a:p>
            <a:pPr algn="ctr"/>
            <a:r>
              <a:rPr lang="en-US" b="1" dirty="0"/>
              <a:t>Top python libraries for </a:t>
            </a:r>
            <a:r>
              <a:rPr lang="en-US" b="1" u="sng" dirty="0"/>
              <a:t>image analysis</a:t>
            </a:r>
            <a:endParaRPr lang="en-CA" b="1" u="sng" dirty="0"/>
          </a:p>
        </p:txBody>
      </p:sp>
      <p:sp>
        <p:nvSpPr>
          <p:cNvPr id="3" name="Slide Number Placeholder 2">
            <a:extLst>
              <a:ext uri="{FF2B5EF4-FFF2-40B4-BE49-F238E27FC236}">
                <a16:creationId xmlns:a16="http://schemas.microsoft.com/office/drawing/2014/main" id="{7E598393-D23A-C380-8756-2CB875B51DDE}"/>
              </a:ext>
            </a:extLst>
          </p:cNvPr>
          <p:cNvSpPr>
            <a:spLocks noGrp="1"/>
          </p:cNvSpPr>
          <p:nvPr>
            <p:ph type="sldNum" sz="quarter" idx="12"/>
          </p:nvPr>
        </p:nvSpPr>
        <p:spPr/>
        <p:txBody>
          <a:bodyPr/>
          <a:lstStyle/>
          <a:p>
            <a:fld id="{B20BAE8A-BB5C-499D-956E-1AE79ABD6EE1}" type="slidenum">
              <a:rPr lang="en-CA" smtClean="0"/>
              <a:t>18</a:t>
            </a:fld>
            <a:endParaRPr lang="en-CA"/>
          </a:p>
        </p:txBody>
      </p:sp>
    </p:spTree>
    <p:extLst>
      <p:ext uri="{BB962C8B-B14F-4D97-AF65-F5344CB8AC3E}">
        <p14:creationId xmlns:p14="http://schemas.microsoft.com/office/powerpoint/2010/main" val="3885141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694EE-CF7C-C264-C2F1-098437FF6AF1}"/>
              </a:ext>
            </a:extLst>
          </p:cNvPr>
          <p:cNvSpPr>
            <a:spLocks noGrp="1"/>
          </p:cNvSpPr>
          <p:nvPr>
            <p:ph type="title"/>
          </p:nvPr>
        </p:nvSpPr>
        <p:spPr>
          <a:xfrm>
            <a:off x="838200" y="216487"/>
            <a:ext cx="10515600" cy="513764"/>
          </a:xfrm>
        </p:spPr>
        <p:txBody>
          <a:bodyPr>
            <a:normAutofit fontScale="90000"/>
          </a:bodyPr>
          <a:lstStyle/>
          <a:p>
            <a:r>
              <a:rPr lang="en-US" b="1" dirty="0"/>
              <a:t>Top 5 python libraries for image analysis</a:t>
            </a:r>
            <a:endParaRPr lang="en-CA" b="1" dirty="0"/>
          </a:p>
        </p:txBody>
      </p:sp>
      <p:sp>
        <p:nvSpPr>
          <p:cNvPr id="3" name="Slide Number Placeholder 2">
            <a:extLst>
              <a:ext uri="{FF2B5EF4-FFF2-40B4-BE49-F238E27FC236}">
                <a16:creationId xmlns:a16="http://schemas.microsoft.com/office/drawing/2014/main" id="{B7BBDB1E-1804-A109-FB86-BB815A81F5B5}"/>
              </a:ext>
            </a:extLst>
          </p:cNvPr>
          <p:cNvSpPr>
            <a:spLocks noGrp="1"/>
          </p:cNvSpPr>
          <p:nvPr>
            <p:ph type="sldNum" sz="quarter" idx="12"/>
          </p:nvPr>
        </p:nvSpPr>
        <p:spPr/>
        <p:txBody>
          <a:bodyPr/>
          <a:lstStyle/>
          <a:p>
            <a:fld id="{B20BAE8A-BB5C-499D-956E-1AE79ABD6EE1}" type="slidenum">
              <a:rPr lang="en-CA" smtClean="0"/>
              <a:t>19</a:t>
            </a:fld>
            <a:endParaRPr lang="en-CA"/>
          </a:p>
        </p:txBody>
      </p:sp>
      <p:pic>
        <p:nvPicPr>
          <p:cNvPr id="5" name="Picture 4">
            <a:extLst>
              <a:ext uri="{FF2B5EF4-FFF2-40B4-BE49-F238E27FC236}">
                <a16:creationId xmlns:a16="http://schemas.microsoft.com/office/drawing/2014/main" id="{320FAF93-C917-117D-70D0-9E1EB67811AD}"/>
              </a:ext>
            </a:extLst>
          </p:cNvPr>
          <p:cNvPicPr>
            <a:picLocks noChangeAspect="1"/>
          </p:cNvPicPr>
          <p:nvPr/>
        </p:nvPicPr>
        <p:blipFill>
          <a:blip r:embed="rId2"/>
          <a:stretch>
            <a:fillRect/>
          </a:stretch>
        </p:blipFill>
        <p:spPr>
          <a:xfrm>
            <a:off x="838200" y="1186027"/>
            <a:ext cx="3038899" cy="952633"/>
          </a:xfrm>
          <a:prstGeom prst="rect">
            <a:avLst/>
          </a:prstGeom>
        </p:spPr>
      </p:pic>
      <p:sp>
        <p:nvSpPr>
          <p:cNvPr id="7" name="TextBox 6">
            <a:extLst>
              <a:ext uri="{FF2B5EF4-FFF2-40B4-BE49-F238E27FC236}">
                <a16:creationId xmlns:a16="http://schemas.microsoft.com/office/drawing/2014/main" id="{3FC4E148-92CA-C67F-5155-3F396A401158}"/>
              </a:ext>
            </a:extLst>
          </p:cNvPr>
          <p:cNvSpPr txBox="1"/>
          <p:nvPr/>
        </p:nvSpPr>
        <p:spPr>
          <a:xfrm>
            <a:off x="1635711" y="2138660"/>
            <a:ext cx="2598938" cy="369332"/>
          </a:xfrm>
          <a:prstGeom prst="rect">
            <a:avLst/>
          </a:prstGeom>
          <a:noFill/>
        </p:spPr>
        <p:txBody>
          <a:bodyPr wrap="square">
            <a:spAutoFit/>
          </a:bodyPr>
          <a:lstStyle/>
          <a:p>
            <a:r>
              <a:rPr lang="en-CA" dirty="0"/>
              <a:t>scikit-image</a:t>
            </a:r>
          </a:p>
        </p:txBody>
      </p:sp>
      <p:sp>
        <p:nvSpPr>
          <p:cNvPr id="9" name="TextBox 8">
            <a:extLst>
              <a:ext uri="{FF2B5EF4-FFF2-40B4-BE49-F238E27FC236}">
                <a16:creationId xmlns:a16="http://schemas.microsoft.com/office/drawing/2014/main" id="{7060F399-3891-3E19-EB0C-46DBCBE7ED7B}"/>
              </a:ext>
            </a:extLst>
          </p:cNvPr>
          <p:cNvSpPr txBox="1"/>
          <p:nvPr/>
        </p:nvSpPr>
        <p:spPr>
          <a:xfrm>
            <a:off x="1120806" y="2398114"/>
            <a:ext cx="6094520" cy="646331"/>
          </a:xfrm>
          <a:prstGeom prst="rect">
            <a:avLst/>
          </a:prstGeom>
          <a:noFill/>
        </p:spPr>
        <p:txBody>
          <a:bodyPr wrap="square">
            <a:spAutoFit/>
          </a:bodyPr>
          <a:lstStyle/>
          <a:p>
            <a:r>
              <a:rPr lang="en-CA" dirty="0">
                <a:hlinkClick r:id="rId3"/>
              </a:rPr>
              <a:t>https://scikit-image.org/</a:t>
            </a:r>
            <a:endParaRPr lang="en-CA" dirty="0"/>
          </a:p>
          <a:p>
            <a:endParaRPr lang="en-CA" dirty="0"/>
          </a:p>
        </p:txBody>
      </p:sp>
      <p:sp>
        <p:nvSpPr>
          <p:cNvPr id="11" name="TextBox 10">
            <a:extLst>
              <a:ext uri="{FF2B5EF4-FFF2-40B4-BE49-F238E27FC236}">
                <a16:creationId xmlns:a16="http://schemas.microsoft.com/office/drawing/2014/main" id="{F36D3D95-3CC3-04FD-FAF8-8AFB5502BBF7}"/>
              </a:ext>
            </a:extLst>
          </p:cNvPr>
          <p:cNvSpPr txBox="1"/>
          <p:nvPr/>
        </p:nvSpPr>
        <p:spPr>
          <a:xfrm>
            <a:off x="1724488" y="2971483"/>
            <a:ext cx="6094520" cy="369332"/>
          </a:xfrm>
          <a:prstGeom prst="rect">
            <a:avLst/>
          </a:prstGeom>
          <a:noFill/>
        </p:spPr>
        <p:txBody>
          <a:bodyPr wrap="square">
            <a:spAutoFit/>
          </a:bodyPr>
          <a:lstStyle/>
          <a:p>
            <a:r>
              <a:rPr lang="en-CA" dirty="0"/>
              <a:t>OpenCV</a:t>
            </a:r>
          </a:p>
        </p:txBody>
      </p:sp>
      <p:sp>
        <p:nvSpPr>
          <p:cNvPr id="13" name="TextBox 12">
            <a:extLst>
              <a:ext uri="{FF2B5EF4-FFF2-40B4-BE49-F238E27FC236}">
                <a16:creationId xmlns:a16="http://schemas.microsoft.com/office/drawing/2014/main" id="{E9FC824B-96F9-6FE1-1FFA-4E9C6BFA4656}"/>
              </a:ext>
            </a:extLst>
          </p:cNvPr>
          <p:cNvSpPr txBox="1"/>
          <p:nvPr/>
        </p:nvSpPr>
        <p:spPr>
          <a:xfrm>
            <a:off x="1187389" y="3193648"/>
            <a:ext cx="6094520" cy="369332"/>
          </a:xfrm>
          <a:prstGeom prst="rect">
            <a:avLst/>
          </a:prstGeom>
          <a:noFill/>
        </p:spPr>
        <p:txBody>
          <a:bodyPr wrap="square">
            <a:spAutoFit/>
          </a:bodyPr>
          <a:lstStyle/>
          <a:p>
            <a:r>
              <a:rPr lang="en-CA" dirty="0">
                <a:hlinkClick r:id="rId4"/>
              </a:rPr>
              <a:t>https://opencv.org/</a:t>
            </a:r>
            <a:r>
              <a:rPr lang="en-CA" dirty="0"/>
              <a:t> </a:t>
            </a:r>
          </a:p>
        </p:txBody>
      </p:sp>
      <p:pic>
        <p:nvPicPr>
          <p:cNvPr id="15" name="Picture 14">
            <a:extLst>
              <a:ext uri="{FF2B5EF4-FFF2-40B4-BE49-F238E27FC236}">
                <a16:creationId xmlns:a16="http://schemas.microsoft.com/office/drawing/2014/main" id="{634570A5-4BB2-339D-07AD-FE405D930CFD}"/>
              </a:ext>
            </a:extLst>
          </p:cNvPr>
          <p:cNvPicPr>
            <a:picLocks noChangeAspect="1"/>
          </p:cNvPicPr>
          <p:nvPr/>
        </p:nvPicPr>
        <p:blipFill>
          <a:blip r:embed="rId5"/>
          <a:stretch>
            <a:fillRect/>
          </a:stretch>
        </p:blipFill>
        <p:spPr>
          <a:xfrm>
            <a:off x="4932530" y="1243184"/>
            <a:ext cx="2886478" cy="838317"/>
          </a:xfrm>
          <a:prstGeom prst="rect">
            <a:avLst/>
          </a:prstGeom>
        </p:spPr>
      </p:pic>
      <p:sp>
        <p:nvSpPr>
          <p:cNvPr id="17" name="TextBox 16">
            <a:extLst>
              <a:ext uri="{FF2B5EF4-FFF2-40B4-BE49-F238E27FC236}">
                <a16:creationId xmlns:a16="http://schemas.microsoft.com/office/drawing/2014/main" id="{7185C7FD-BA46-B721-0A91-A4B8D7DA7127}"/>
              </a:ext>
            </a:extLst>
          </p:cNvPr>
          <p:cNvSpPr txBox="1"/>
          <p:nvPr/>
        </p:nvSpPr>
        <p:spPr>
          <a:xfrm>
            <a:off x="5877758" y="2109054"/>
            <a:ext cx="2135079" cy="369332"/>
          </a:xfrm>
          <a:prstGeom prst="rect">
            <a:avLst/>
          </a:prstGeom>
          <a:noFill/>
        </p:spPr>
        <p:txBody>
          <a:bodyPr wrap="square">
            <a:spAutoFit/>
          </a:bodyPr>
          <a:lstStyle/>
          <a:p>
            <a:r>
              <a:rPr lang="en-CA" dirty="0"/>
              <a:t>NumPy</a:t>
            </a:r>
          </a:p>
        </p:txBody>
      </p:sp>
      <p:sp>
        <p:nvSpPr>
          <p:cNvPr id="19" name="TextBox 18">
            <a:extLst>
              <a:ext uri="{FF2B5EF4-FFF2-40B4-BE49-F238E27FC236}">
                <a16:creationId xmlns:a16="http://schemas.microsoft.com/office/drawing/2014/main" id="{D92C6CE1-B3E9-2600-972B-87BFBD34CBD7}"/>
              </a:ext>
            </a:extLst>
          </p:cNvPr>
          <p:cNvSpPr txBox="1"/>
          <p:nvPr/>
        </p:nvSpPr>
        <p:spPr>
          <a:xfrm>
            <a:off x="5387634" y="2370836"/>
            <a:ext cx="3655381" cy="369332"/>
          </a:xfrm>
          <a:prstGeom prst="rect">
            <a:avLst/>
          </a:prstGeom>
          <a:noFill/>
        </p:spPr>
        <p:txBody>
          <a:bodyPr wrap="square">
            <a:spAutoFit/>
          </a:bodyPr>
          <a:lstStyle/>
          <a:p>
            <a:r>
              <a:rPr lang="en-CA" dirty="0">
                <a:hlinkClick r:id="rId6"/>
              </a:rPr>
              <a:t>https://numpy.org/</a:t>
            </a:r>
            <a:r>
              <a:rPr lang="en-CA" dirty="0"/>
              <a:t> </a:t>
            </a:r>
          </a:p>
        </p:txBody>
      </p:sp>
      <p:sp>
        <p:nvSpPr>
          <p:cNvPr id="21" name="TextBox 20">
            <a:extLst>
              <a:ext uri="{FF2B5EF4-FFF2-40B4-BE49-F238E27FC236}">
                <a16:creationId xmlns:a16="http://schemas.microsoft.com/office/drawing/2014/main" id="{751F41EC-7B84-B9A2-F21C-320E083BA481}"/>
              </a:ext>
            </a:extLst>
          </p:cNvPr>
          <p:cNvSpPr txBox="1"/>
          <p:nvPr/>
        </p:nvSpPr>
        <p:spPr>
          <a:xfrm>
            <a:off x="5893108" y="2876352"/>
            <a:ext cx="2891901" cy="369332"/>
          </a:xfrm>
          <a:prstGeom prst="rect">
            <a:avLst/>
          </a:prstGeom>
          <a:noFill/>
        </p:spPr>
        <p:txBody>
          <a:bodyPr wrap="square">
            <a:spAutoFit/>
          </a:bodyPr>
          <a:lstStyle/>
          <a:p>
            <a:r>
              <a:rPr lang="en-CA" dirty="0"/>
              <a:t>pandas</a:t>
            </a:r>
          </a:p>
        </p:txBody>
      </p:sp>
      <p:sp>
        <p:nvSpPr>
          <p:cNvPr id="23" name="TextBox 22">
            <a:extLst>
              <a:ext uri="{FF2B5EF4-FFF2-40B4-BE49-F238E27FC236}">
                <a16:creationId xmlns:a16="http://schemas.microsoft.com/office/drawing/2014/main" id="{FC7E5C6B-3EEF-2CCB-0EEA-543E28F234BF}"/>
              </a:ext>
            </a:extLst>
          </p:cNvPr>
          <p:cNvSpPr txBox="1"/>
          <p:nvPr/>
        </p:nvSpPr>
        <p:spPr>
          <a:xfrm>
            <a:off x="5221733" y="3193648"/>
            <a:ext cx="4234649" cy="369332"/>
          </a:xfrm>
          <a:prstGeom prst="rect">
            <a:avLst/>
          </a:prstGeom>
          <a:noFill/>
        </p:spPr>
        <p:txBody>
          <a:bodyPr wrap="square">
            <a:spAutoFit/>
          </a:bodyPr>
          <a:lstStyle/>
          <a:p>
            <a:r>
              <a:rPr lang="en-CA" dirty="0">
                <a:hlinkClick r:id="rId7"/>
              </a:rPr>
              <a:t>https://pandas.pydata.org/</a:t>
            </a:r>
            <a:r>
              <a:rPr lang="en-CA" dirty="0"/>
              <a:t> </a:t>
            </a:r>
          </a:p>
        </p:txBody>
      </p:sp>
      <p:pic>
        <p:nvPicPr>
          <p:cNvPr id="25" name="Picture 24">
            <a:extLst>
              <a:ext uri="{FF2B5EF4-FFF2-40B4-BE49-F238E27FC236}">
                <a16:creationId xmlns:a16="http://schemas.microsoft.com/office/drawing/2014/main" id="{8349D3AF-B721-DD7C-38B7-31BE6D5A291D}"/>
              </a:ext>
            </a:extLst>
          </p:cNvPr>
          <p:cNvPicPr>
            <a:picLocks noChangeAspect="1"/>
          </p:cNvPicPr>
          <p:nvPr/>
        </p:nvPicPr>
        <p:blipFill>
          <a:blip r:embed="rId8"/>
          <a:stretch>
            <a:fillRect/>
          </a:stretch>
        </p:blipFill>
        <p:spPr>
          <a:xfrm>
            <a:off x="8981457" y="1183731"/>
            <a:ext cx="2867425" cy="866896"/>
          </a:xfrm>
          <a:prstGeom prst="rect">
            <a:avLst/>
          </a:prstGeom>
        </p:spPr>
      </p:pic>
      <p:sp>
        <p:nvSpPr>
          <p:cNvPr id="27" name="TextBox 26">
            <a:extLst>
              <a:ext uri="{FF2B5EF4-FFF2-40B4-BE49-F238E27FC236}">
                <a16:creationId xmlns:a16="http://schemas.microsoft.com/office/drawing/2014/main" id="{9FBDF7D3-54D3-EB8B-A418-8FE5815DFC42}"/>
              </a:ext>
            </a:extLst>
          </p:cNvPr>
          <p:cNvSpPr txBox="1"/>
          <p:nvPr/>
        </p:nvSpPr>
        <p:spPr>
          <a:xfrm>
            <a:off x="9810933" y="2109054"/>
            <a:ext cx="1208472" cy="369332"/>
          </a:xfrm>
          <a:prstGeom prst="rect">
            <a:avLst/>
          </a:prstGeom>
          <a:noFill/>
        </p:spPr>
        <p:txBody>
          <a:bodyPr wrap="square">
            <a:spAutoFit/>
          </a:bodyPr>
          <a:lstStyle/>
          <a:p>
            <a:r>
              <a:rPr lang="en-CA" dirty="0"/>
              <a:t>Matplotlib</a:t>
            </a:r>
          </a:p>
        </p:txBody>
      </p:sp>
      <p:sp>
        <p:nvSpPr>
          <p:cNvPr id="29" name="TextBox 28">
            <a:extLst>
              <a:ext uri="{FF2B5EF4-FFF2-40B4-BE49-F238E27FC236}">
                <a16:creationId xmlns:a16="http://schemas.microsoft.com/office/drawing/2014/main" id="{EFCC3558-FD3A-D3A7-99F3-DC1EB663B82C}"/>
              </a:ext>
            </a:extLst>
          </p:cNvPr>
          <p:cNvSpPr txBox="1"/>
          <p:nvPr/>
        </p:nvSpPr>
        <p:spPr>
          <a:xfrm>
            <a:off x="9215985" y="2319441"/>
            <a:ext cx="2743200" cy="369332"/>
          </a:xfrm>
          <a:prstGeom prst="rect">
            <a:avLst/>
          </a:prstGeom>
          <a:noFill/>
        </p:spPr>
        <p:txBody>
          <a:bodyPr wrap="square">
            <a:spAutoFit/>
          </a:bodyPr>
          <a:lstStyle/>
          <a:p>
            <a:r>
              <a:rPr lang="en-CA" dirty="0">
                <a:hlinkClick r:id="rId9"/>
              </a:rPr>
              <a:t>https://matplotlib.org/</a:t>
            </a:r>
            <a:r>
              <a:rPr lang="en-CA" dirty="0"/>
              <a:t> </a:t>
            </a:r>
          </a:p>
        </p:txBody>
      </p:sp>
      <p:pic>
        <p:nvPicPr>
          <p:cNvPr id="31" name="Picture 30">
            <a:extLst>
              <a:ext uri="{FF2B5EF4-FFF2-40B4-BE49-F238E27FC236}">
                <a16:creationId xmlns:a16="http://schemas.microsoft.com/office/drawing/2014/main" id="{08040740-39E2-4113-C0E7-6701EDFC73E2}"/>
              </a:ext>
            </a:extLst>
          </p:cNvPr>
          <p:cNvPicPr>
            <a:picLocks noChangeAspect="1"/>
          </p:cNvPicPr>
          <p:nvPr/>
        </p:nvPicPr>
        <p:blipFill>
          <a:blip r:embed="rId10"/>
          <a:stretch>
            <a:fillRect/>
          </a:stretch>
        </p:blipFill>
        <p:spPr>
          <a:xfrm>
            <a:off x="971568" y="3914184"/>
            <a:ext cx="5811061" cy="2648320"/>
          </a:xfrm>
          <a:prstGeom prst="rect">
            <a:avLst/>
          </a:prstGeom>
        </p:spPr>
      </p:pic>
    </p:spTree>
    <p:extLst>
      <p:ext uri="{BB962C8B-B14F-4D97-AF65-F5344CB8AC3E}">
        <p14:creationId xmlns:p14="http://schemas.microsoft.com/office/powerpoint/2010/main" val="24401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D097-892B-0699-58CE-94CA5DD8543D}"/>
              </a:ext>
            </a:extLst>
          </p:cNvPr>
          <p:cNvSpPr>
            <a:spLocks noGrp="1"/>
          </p:cNvSpPr>
          <p:nvPr>
            <p:ph type="title"/>
          </p:nvPr>
        </p:nvSpPr>
        <p:spPr/>
        <p:txBody>
          <a:bodyPr/>
          <a:lstStyle/>
          <a:p>
            <a:r>
              <a:rPr lang="en-US" b="1" dirty="0"/>
              <a:t>Agenda</a:t>
            </a:r>
            <a:endParaRPr lang="en-CA" b="1" dirty="0"/>
          </a:p>
        </p:txBody>
      </p:sp>
      <p:sp>
        <p:nvSpPr>
          <p:cNvPr id="3" name="Content Placeholder 2">
            <a:extLst>
              <a:ext uri="{FF2B5EF4-FFF2-40B4-BE49-F238E27FC236}">
                <a16:creationId xmlns:a16="http://schemas.microsoft.com/office/drawing/2014/main" id="{2D895724-C152-D2B4-8D90-4FC374A3184E}"/>
              </a:ext>
            </a:extLst>
          </p:cNvPr>
          <p:cNvSpPr>
            <a:spLocks noGrp="1"/>
          </p:cNvSpPr>
          <p:nvPr>
            <p:ph idx="1"/>
          </p:nvPr>
        </p:nvSpPr>
        <p:spPr>
          <a:xfrm>
            <a:off x="838200" y="1580225"/>
            <a:ext cx="10515600" cy="4596738"/>
          </a:xfrm>
        </p:spPr>
        <p:txBody>
          <a:bodyPr/>
          <a:lstStyle/>
          <a:p>
            <a:r>
              <a:rPr lang="en-US" sz="2800" dirty="0"/>
              <a:t>Digital Images</a:t>
            </a:r>
          </a:p>
          <a:p>
            <a:r>
              <a:rPr lang="en-US" sz="2800" dirty="0"/>
              <a:t>Python libraries for image analysis</a:t>
            </a:r>
          </a:p>
          <a:p>
            <a:r>
              <a:rPr lang="en-US" sz="2800" dirty="0"/>
              <a:t>Basic image processing</a:t>
            </a:r>
          </a:p>
          <a:p>
            <a:r>
              <a:rPr lang="en-US" dirty="0"/>
              <a:t>Application-Color Recognition using HSV Colorspace</a:t>
            </a:r>
          </a:p>
          <a:p>
            <a:endParaRPr lang="en-US" sz="2800" dirty="0"/>
          </a:p>
        </p:txBody>
      </p:sp>
      <p:sp>
        <p:nvSpPr>
          <p:cNvPr id="4" name="Slide Number Placeholder 3">
            <a:extLst>
              <a:ext uri="{FF2B5EF4-FFF2-40B4-BE49-F238E27FC236}">
                <a16:creationId xmlns:a16="http://schemas.microsoft.com/office/drawing/2014/main" id="{F17D1F23-9C93-956F-569C-D3D1F8C0E0B0}"/>
              </a:ext>
            </a:extLst>
          </p:cNvPr>
          <p:cNvSpPr>
            <a:spLocks noGrp="1"/>
          </p:cNvSpPr>
          <p:nvPr>
            <p:ph type="sldNum" sz="quarter" idx="12"/>
          </p:nvPr>
        </p:nvSpPr>
        <p:spPr/>
        <p:txBody>
          <a:bodyPr/>
          <a:lstStyle/>
          <a:p>
            <a:fld id="{B20BAE8A-BB5C-499D-956E-1AE79ABD6EE1}" type="slidenum">
              <a:rPr lang="en-CA" smtClean="0"/>
              <a:t>2</a:t>
            </a:fld>
            <a:endParaRPr lang="en-CA"/>
          </a:p>
        </p:txBody>
      </p:sp>
    </p:spTree>
    <p:extLst>
      <p:ext uri="{BB962C8B-B14F-4D97-AF65-F5344CB8AC3E}">
        <p14:creationId xmlns:p14="http://schemas.microsoft.com/office/powerpoint/2010/main" val="419011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6931F-79A7-2FA0-7887-CD9F17471EC3}"/>
              </a:ext>
            </a:extLst>
          </p:cNvPr>
          <p:cNvSpPr>
            <a:spLocks noGrp="1"/>
          </p:cNvSpPr>
          <p:nvPr>
            <p:ph type="title"/>
          </p:nvPr>
        </p:nvSpPr>
        <p:spPr>
          <a:xfrm>
            <a:off x="989120" y="2835337"/>
            <a:ext cx="10515600" cy="593663"/>
          </a:xfrm>
        </p:spPr>
        <p:txBody>
          <a:bodyPr>
            <a:normAutofit fontScale="90000"/>
          </a:bodyPr>
          <a:lstStyle/>
          <a:p>
            <a:pPr algn="ctr"/>
            <a:r>
              <a:rPr lang="en-US" b="1" dirty="0"/>
              <a:t>Basic Image Processing using Libraries</a:t>
            </a:r>
            <a:endParaRPr lang="en-CA" dirty="0"/>
          </a:p>
        </p:txBody>
      </p:sp>
      <p:sp>
        <p:nvSpPr>
          <p:cNvPr id="3" name="Slide Number Placeholder 2">
            <a:extLst>
              <a:ext uri="{FF2B5EF4-FFF2-40B4-BE49-F238E27FC236}">
                <a16:creationId xmlns:a16="http://schemas.microsoft.com/office/drawing/2014/main" id="{AB7F39AA-8BA5-1C6E-2487-0CBB6F96376B}"/>
              </a:ext>
            </a:extLst>
          </p:cNvPr>
          <p:cNvSpPr>
            <a:spLocks noGrp="1"/>
          </p:cNvSpPr>
          <p:nvPr>
            <p:ph type="sldNum" sz="quarter" idx="12"/>
          </p:nvPr>
        </p:nvSpPr>
        <p:spPr/>
        <p:txBody>
          <a:bodyPr/>
          <a:lstStyle/>
          <a:p>
            <a:fld id="{B20BAE8A-BB5C-499D-956E-1AE79ABD6EE1}" type="slidenum">
              <a:rPr lang="en-CA" smtClean="0"/>
              <a:t>20</a:t>
            </a:fld>
            <a:endParaRPr lang="en-CA"/>
          </a:p>
        </p:txBody>
      </p:sp>
      <p:pic>
        <p:nvPicPr>
          <p:cNvPr id="5" name="Picture 4">
            <a:extLst>
              <a:ext uri="{FF2B5EF4-FFF2-40B4-BE49-F238E27FC236}">
                <a16:creationId xmlns:a16="http://schemas.microsoft.com/office/drawing/2014/main" id="{C377FC03-67DB-3B71-C7C3-DA2CD8F5DBAD}"/>
              </a:ext>
            </a:extLst>
          </p:cNvPr>
          <p:cNvPicPr>
            <a:picLocks noChangeAspect="1"/>
          </p:cNvPicPr>
          <p:nvPr/>
        </p:nvPicPr>
        <p:blipFill>
          <a:blip r:embed="rId2"/>
          <a:stretch>
            <a:fillRect/>
          </a:stretch>
        </p:blipFill>
        <p:spPr>
          <a:xfrm>
            <a:off x="8321961" y="4596572"/>
            <a:ext cx="981212" cy="1038370"/>
          </a:xfrm>
          <a:prstGeom prst="rect">
            <a:avLst/>
          </a:prstGeom>
        </p:spPr>
      </p:pic>
      <p:pic>
        <p:nvPicPr>
          <p:cNvPr id="7" name="Picture 6">
            <a:extLst>
              <a:ext uri="{FF2B5EF4-FFF2-40B4-BE49-F238E27FC236}">
                <a16:creationId xmlns:a16="http://schemas.microsoft.com/office/drawing/2014/main" id="{CEDA9DB8-05EE-4DD5-B699-83F84BA439CE}"/>
              </a:ext>
            </a:extLst>
          </p:cNvPr>
          <p:cNvPicPr>
            <a:picLocks noChangeAspect="1"/>
          </p:cNvPicPr>
          <p:nvPr/>
        </p:nvPicPr>
        <p:blipFill>
          <a:blip r:embed="rId3"/>
          <a:stretch>
            <a:fillRect/>
          </a:stretch>
        </p:blipFill>
        <p:spPr>
          <a:xfrm>
            <a:off x="4922779" y="4682309"/>
            <a:ext cx="3038899" cy="952633"/>
          </a:xfrm>
          <a:prstGeom prst="rect">
            <a:avLst/>
          </a:prstGeom>
        </p:spPr>
      </p:pic>
    </p:spTree>
    <p:extLst>
      <p:ext uri="{BB962C8B-B14F-4D97-AF65-F5344CB8AC3E}">
        <p14:creationId xmlns:p14="http://schemas.microsoft.com/office/powerpoint/2010/main" val="228929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318D-85EB-5653-7D24-333B0F2A5DDD}"/>
              </a:ext>
            </a:extLst>
          </p:cNvPr>
          <p:cNvSpPr>
            <a:spLocks noGrp="1"/>
          </p:cNvSpPr>
          <p:nvPr>
            <p:ph type="title"/>
          </p:nvPr>
        </p:nvSpPr>
        <p:spPr>
          <a:xfrm>
            <a:off x="838200" y="365125"/>
            <a:ext cx="10515600" cy="762339"/>
          </a:xfrm>
        </p:spPr>
        <p:txBody>
          <a:bodyPr>
            <a:normAutofit/>
          </a:bodyPr>
          <a:lstStyle/>
          <a:p>
            <a:r>
              <a:rPr lang="en-US" b="1" dirty="0"/>
              <a:t>Read an image from a file</a:t>
            </a:r>
            <a:endParaRPr lang="en-CA" dirty="0"/>
          </a:p>
        </p:txBody>
      </p:sp>
      <p:sp>
        <p:nvSpPr>
          <p:cNvPr id="3" name="Slide Number Placeholder 2">
            <a:extLst>
              <a:ext uri="{FF2B5EF4-FFF2-40B4-BE49-F238E27FC236}">
                <a16:creationId xmlns:a16="http://schemas.microsoft.com/office/drawing/2014/main" id="{94D25E48-3F54-279C-79CD-6B50D383B0F3}"/>
              </a:ext>
            </a:extLst>
          </p:cNvPr>
          <p:cNvSpPr>
            <a:spLocks noGrp="1"/>
          </p:cNvSpPr>
          <p:nvPr>
            <p:ph type="sldNum" sz="quarter" idx="12"/>
          </p:nvPr>
        </p:nvSpPr>
        <p:spPr/>
        <p:txBody>
          <a:bodyPr/>
          <a:lstStyle/>
          <a:p>
            <a:fld id="{B20BAE8A-BB5C-499D-956E-1AE79ABD6EE1}" type="slidenum">
              <a:rPr lang="en-CA" smtClean="0"/>
              <a:t>21</a:t>
            </a:fld>
            <a:endParaRPr lang="en-CA"/>
          </a:p>
        </p:txBody>
      </p:sp>
      <p:pic>
        <p:nvPicPr>
          <p:cNvPr id="5" name="Picture 4">
            <a:extLst>
              <a:ext uri="{FF2B5EF4-FFF2-40B4-BE49-F238E27FC236}">
                <a16:creationId xmlns:a16="http://schemas.microsoft.com/office/drawing/2014/main" id="{98759C7D-400D-AC84-E250-A61456B1B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103" y="1127464"/>
            <a:ext cx="5616427" cy="2941575"/>
          </a:xfrm>
          <a:prstGeom prst="rect">
            <a:avLst/>
          </a:prstGeom>
        </p:spPr>
      </p:pic>
      <p:pic>
        <p:nvPicPr>
          <p:cNvPr id="7" name="Picture 6">
            <a:extLst>
              <a:ext uri="{FF2B5EF4-FFF2-40B4-BE49-F238E27FC236}">
                <a16:creationId xmlns:a16="http://schemas.microsoft.com/office/drawing/2014/main" id="{803AF9B3-9505-93BA-1D1B-1955D623AD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103" y="4721918"/>
            <a:ext cx="3406435" cy="929721"/>
          </a:xfrm>
          <a:prstGeom prst="rect">
            <a:avLst/>
          </a:prstGeom>
        </p:spPr>
      </p:pic>
      <p:sp>
        <p:nvSpPr>
          <p:cNvPr id="9" name="TextBox 8">
            <a:extLst>
              <a:ext uri="{FF2B5EF4-FFF2-40B4-BE49-F238E27FC236}">
                <a16:creationId xmlns:a16="http://schemas.microsoft.com/office/drawing/2014/main" id="{58321B63-97F2-4115-A47B-2F90FB2CF9CA}"/>
              </a:ext>
            </a:extLst>
          </p:cNvPr>
          <p:cNvSpPr txBox="1"/>
          <p:nvPr/>
        </p:nvSpPr>
        <p:spPr>
          <a:xfrm>
            <a:off x="4520953" y="4831378"/>
            <a:ext cx="6094520" cy="646331"/>
          </a:xfrm>
          <a:prstGeom prst="rect">
            <a:avLst/>
          </a:prstGeom>
          <a:noFill/>
        </p:spPr>
        <p:txBody>
          <a:bodyPr wrap="square">
            <a:spAutoFit/>
          </a:bodyPr>
          <a:lstStyle/>
          <a:p>
            <a:r>
              <a:rPr lang="en-CA" dirty="0"/>
              <a:t>OpenCV represent images in BGR channel ordering rather than the standard RGB?</a:t>
            </a:r>
          </a:p>
        </p:txBody>
      </p:sp>
      <p:sp>
        <p:nvSpPr>
          <p:cNvPr id="11" name="TextBox 10">
            <a:extLst>
              <a:ext uri="{FF2B5EF4-FFF2-40B4-BE49-F238E27FC236}">
                <a16:creationId xmlns:a16="http://schemas.microsoft.com/office/drawing/2014/main" id="{456010CE-21F6-1BA2-4852-B7A485E4459B}"/>
              </a:ext>
            </a:extLst>
          </p:cNvPr>
          <p:cNvSpPr txBox="1"/>
          <p:nvPr/>
        </p:nvSpPr>
        <p:spPr>
          <a:xfrm>
            <a:off x="4620368" y="5477709"/>
            <a:ext cx="6094520" cy="923330"/>
          </a:xfrm>
          <a:prstGeom prst="rect">
            <a:avLst/>
          </a:prstGeom>
          <a:noFill/>
        </p:spPr>
        <p:txBody>
          <a:bodyPr wrap="square">
            <a:spAutoFit/>
          </a:bodyPr>
          <a:lstStyle/>
          <a:p>
            <a:pPr algn="just"/>
            <a:r>
              <a:rPr lang="en-CA" dirty="0"/>
              <a:t>Back when OpenCV was originally developed, BGR ordering was the standard! It was only later that the RGB order was adopted. The BGR ordering is standard in OpenCV.</a:t>
            </a:r>
          </a:p>
        </p:txBody>
      </p:sp>
    </p:spTree>
    <p:extLst>
      <p:ext uri="{BB962C8B-B14F-4D97-AF65-F5344CB8AC3E}">
        <p14:creationId xmlns:p14="http://schemas.microsoft.com/office/powerpoint/2010/main" val="110381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DC46F-B634-177B-1453-5D7DD7DF6EEA}"/>
              </a:ext>
            </a:extLst>
          </p:cNvPr>
          <p:cNvSpPr>
            <a:spLocks noGrp="1"/>
          </p:cNvSpPr>
          <p:nvPr>
            <p:ph type="title"/>
          </p:nvPr>
        </p:nvSpPr>
        <p:spPr>
          <a:xfrm>
            <a:off x="838200" y="365125"/>
            <a:ext cx="10515600" cy="762339"/>
          </a:xfrm>
        </p:spPr>
        <p:txBody>
          <a:bodyPr/>
          <a:lstStyle/>
          <a:p>
            <a:r>
              <a:rPr lang="en-US" b="1" dirty="0"/>
              <a:t>Read an image from a file</a:t>
            </a:r>
            <a:endParaRPr lang="en-CA" dirty="0"/>
          </a:p>
        </p:txBody>
      </p:sp>
      <p:sp>
        <p:nvSpPr>
          <p:cNvPr id="3" name="Slide Number Placeholder 2">
            <a:extLst>
              <a:ext uri="{FF2B5EF4-FFF2-40B4-BE49-F238E27FC236}">
                <a16:creationId xmlns:a16="http://schemas.microsoft.com/office/drawing/2014/main" id="{381918CA-F0D7-F9AF-0C73-5436D8F23917}"/>
              </a:ext>
            </a:extLst>
          </p:cNvPr>
          <p:cNvSpPr>
            <a:spLocks noGrp="1"/>
          </p:cNvSpPr>
          <p:nvPr>
            <p:ph type="sldNum" sz="quarter" idx="12"/>
          </p:nvPr>
        </p:nvSpPr>
        <p:spPr/>
        <p:txBody>
          <a:bodyPr/>
          <a:lstStyle/>
          <a:p>
            <a:fld id="{B20BAE8A-BB5C-499D-956E-1AE79ABD6EE1}" type="slidenum">
              <a:rPr lang="en-CA" smtClean="0"/>
              <a:t>22</a:t>
            </a:fld>
            <a:endParaRPr lang="en-CA"/>
          </a:p>
        </p:txBody>
      </p:sp>
      <p:sp>
        <p:nvSpPr>
          <p:cNvPr id="7" name="TextBox 6">
            <a:extLst>
              <a:ext uri="{FF2B5EF4-FFF2-40B4-BE49-F238E27FC236}">
                <a16:creationId xmlns:a16="http://schemas.microsoft.com/office/drawing/2014/main" id="{5ED08428-8BC3-965F-F056-444323CB1CA5}"/>
              </a:ext>
            </a:extLst>
          </p:cNvPr>
          <p:cNvSpPr txBox="1"/>
          <p:nvPr/>
        </p:nvSpPr>
        <p:spPr>
          <a:xfrm>
            <a:off x="7607421" y="1127464"/>
            <a:ext cx="4045998" cy="1200329"/>
          </a:xfrm>
          <a:prstGeom prst="rect">
            <a:avLst/>
          </a:prstGeom>
          <a:noFill/>
        </p:spPr>
        <p:txBody>
          <a:bodyPr wrap="square">
            <a:spAutoFit/>
          </a:bodyPr>
          <a:lstStyle/>
          <a:p>
            <a:r>
              <a:rPr lang="en-CA" dirty="0"/>
              <a:t>The point here is we can read images in scikit-image or OpenCV. Both of these save images as an numpy array,  meaning they're ready for us to process.</a:t>
            </a:r>
          </a:p>
        </p:txBody>
      </p:sp>
      <p:sp>
        <p:nvSpPr>
          <p:cNvPr id="9" name="TextBox 8">
            <a:extLst>
              <a:ext uri="{FF2B5EF4-FFF2-40B4-BE49-F238E27FC236}">
                <a16:creationId xmlns:a16="http://schemas.microsoft.com/office/drawing/2014/main" id="{C17F0EB8-F88D-C7DC-E131-E2FB944A1DE0}"/>
              </a:ext>
            </a:extLst>
          </p:cNvPr>
          <p:cNvSpPr txBox="1"/>
          <p:nvPr/>
        </p:nvSpPr>
        <p:spPr>
          <a:xfrm>
            <a:off x="7699159" y="2570698"/>
            <a:ext cx="4294573" cy="2308324"/>
          </a:xfrm>
          <a:prstGeom prst="rect">
            <a:avLst/>
          </a:prstGeom>
          <a:noFill/>
        </p:spPr>
        <p:txBody>
          <a:bodyPr wrap="square">
            <a:spAutoFit/>
          </a:bodyPr>
          <a:lstStyle/>
          <a:p>
            <a:r>
              <a:rPr lang="en-CA" dirty="0"/>
              <a:t>OpenCV  saves images as BGR.  As</a:t>
            </a:r>
          </a:p>
          <a:p>
            <a:r>
              <a:rPr lang="en-CA" dirty="0"/>
              <a:t>long as you stick with open CV for your</a:t>
            </a:r>
          </a:p>
          <a:p>
            <a:r>
              <a:rPr lang="en-CA" dirty="0"/>
              <a:t>entire process we won't even notice</a:t>
            </a:r>
          </a:p>
          <a:p>
            <a:r>
              <a:rPr lang="en-CA" dirty="0"/>
              <a:t>that it's BGR and not RGB.</a:t>
            </a:r>
          </a:p>
          <a:p>
            <a:r>
              <a:rPr lang="en-CA" dirty="0"/>
              <a:t>But the problem occurs when we use Open</a:t>
            </a:r>
          </a:p>
          <a:p>
            <a:r>
              <a:rPr lang="en-CA" dirty="0"/>
              <a:t>CV to open images and scikit-image to</a:t>
            </a:r>
          </a:p>
          <a:p>
            <a:r>
              <a:rPr lang="en-CA" dirty="0"/>
              <a:t>perform certain actions and then use</a:t>
            </a:r>
          </a:p>
          <a:p>
            <a:r>
              <a:rPr lang="en-CA" dirty="0"/>
              <a:t>OpenCV to actually save it as an image</a:t>
            </a:r>
          </a:p>
        </p:txBody>
      </p:sp>
      <p:pic>
        <p:nvPicPr>
          <p:cNvPr id="11" name="Picture 10">
            <a:extLst>
              <a:ext uri="{FF2B5EF4-FFF2-40B4-BE49-F238E27FC236}">
                <a16:creationId xmlns:a16="http://schemas.microsoft.com/office/drawing/2014/main" id="{28DD3AC5-5F3B-AE9B-3D46-F16379643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639" y="1012907"/>
            <a:ext cx="7043252" cy="5779590"/>
          </a:xfrm>
          <a:prstGeom prst="rect">
            <a:avLst/>
          </a:prstGeom>
        </p:spPr>
      </p:pic>
    </p:spTree>
    <p:extLst>
      <p:ext uri="{BB962C8B-B14F-4D97-AF65-F5344CB8AC3E}">
        <p14:creationId xmlns:p14="http://schemas.microsoft.com/office/powerpoint/2010/main" val="352846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3AE47-A9C3-21E1-7A15-757E870E5EED}"/>
              </a:ext>
            </a:extLst>
          </p:cNvPr>
          <p:cNvSpPr>
            <a:spLocks noGrp="1"/>
          </p:cNvSpPr>
          <p:nvPr>
            <p:ph type="title"/>
          </p:nvPr>
        </p:nvSpPr>
        <p:spPr>
          <a:xfrm>
            <a:off x="838200" y="365125"/>
            <a:ext cx="10515600" cy="922137"/>
          </a:xfrm>
        </p:spPr>
        <p:txBody>
          <a:bodyPr>
            <a:normAutofit fontScale="90000"/>
          </a:bodyPr>
          <a:lstStyle/>
          <a:p>
            <a:r>
              <a:rPr lang="en-US" b="1" dirty="0"/>
              <a:t>Overview of the image coordinate system in OpenCV</a:t>
            </a:r>
            <a:endParaRPr lang="en-CA" b="1" dirty="0"/>
          </a:p>
        </p:txBody>
      </p:sp>
      <p:sp>
        <p:nvSpPr>
          <p:cNvPr id="3" name="Slide Number Placeholder 2">
            <a:extLst>
              <a:ext uri="{FF2B5EF4-FFF2-40B4-BE49-F238E27FC236}">
                <a16:creationId xmlns:a16="http://schemas.microsoft.com/office/drawing/2014/main" id="{F2A2516E-918E-BC78-24A7-8222A41A04C3}"/>
              </a:ext>
            </a:extLst>
          </p:cNvPr>
          <p:cNvSpPr>
            <a:spLocks noGrp="1"/>
          </p:cNvSpPr>
          <p:nvPr>
            <p:ph type="sldNum" sz="quarter" idx="12"/>
          </p:nvPr>
        </p:nvSpPr>
        <p:spPr/>
        <p:txBody>
          <a:bodyPr/>
          <a:lstStyle/>
          <a:p>
            <a:fld id="{B20BAE8A-BB5C-499D-956E-1AE79ABD6EE1}" type="slidenum">
              <a:rPr lang="en-CA" smtClean="0"/>
              <a:t>23</a:t>
            </a:fld>
            <a:endParaRPr lang="en-CA"/>
          </a:p>
        </p:txBody>
      </p:sp>
      <p:pic>
        <p:nvPicPr>
          <p:cNvPr id="1026" name="Picture 2">
            <a:extLst>
              <a:ext uri="{FF2B5EF4-FFF2-40B4-BE49-F238E27FC236}">
                <a16:creationId xmlns:a16="http://schemas.microsoft.com/office/drawing/2014/main" id="{E742A570-16DD-48E2-5919-86C5341D7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984" y="1798036"/>
            <a:ext cx="3944505" cy="38900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499491F-CCA0-FCCC-1CCF-C1135C9650CF}"/>
              </a:ext>
            </a:extLst>
          </p:cNvPr>
          <p:cNvSpPr txBox="1"/>
          <p:nvPr/>
        </p:nvSpPr>
        <p:spPr>
          <a:xfrm>
            <a:off x="4893815" y="1423048"/>
            <a:ext cx="6094520" cy="1477328"/>
          </a:xfrm>
          <a:prstGeom prst="rect">
            <a:avLst/>
          </a:prstGeom>
          <a:noFill/>
        </p:spPr>
        <p:txBody>
          <a:bodyPr wrap="square">
            <a:spAutoFit/>
          </a:bodyPr>
          <a:lstStyle/>
          <a:p>
            <a:pPr algn="just"/>
            <a:r>
              <a:rPr lang="en-CA" dirty="0"/>
              <a:t>An image is represented as a grid of pixels. Imagine our grid as a piece of graph paper. Using this graph paper, the point (0, 0) corresponds to the top-left corner of the image (i.e., the origin). As we move down and to the right, both the x and y-values increase.</a:t>
            </a:r>
          </a:p>
        </p:txBody>
      </p:sp>
      <p:sp>
        <p:nvSpPr>
          <p:cNvPr id="7" name="TextBox 6">
            <a:extLst>
              <a:ext uri="{FF2B5EF4-FFF2-40B4-BE49-F238E27FC236}">
                <a16:creationId xmlns:a16="http://schemas.microsoft.com/office/drawing/2014/main" id="{4E6E18C5-2291-882A-0224-DF1A65DC7929}"/>
              </a:ext>
            </a:extLst>
          </p:cNvPr>
          <p:cNvSpPr txBox="1"/>
          <p:nvPr/>
        </p:nvSpPr>
        <p:spPr>
          <a:xfrm>
            <a:off x="4916609" y="2967335"/>
            <a:ext cx="6180478" cy="646331"/>
          </a:xfrm>
          <a:prstGeom prst="rect">
            <a:avLst/>
          </a:prstGeom>
          <a:noFill/>
        </p:spPr>
        <p:txBody>
          <a:bodyPr wrap="square">
            <a:spAutoFit/>
          </a:bodyPr>
          <a:lstStyle/>
          <a:p>
            <a:r>
              <a:rPr lang="en-CA" dirty="0"/>
              <a:t>The point at (0, 0) corresponds to the top-left pixel in our image, whereas the point (7, 7) corresponds to the bottom-right corner.</a:t>
            </a:r>
          </a:p>
        </p:txBody>
      </p:sp>
      <p:sp>
        <p:nvSpPr>
          <p:cNvPr id="9" name="TextBox 8">
            <a:extLst>
              <a:ext uri="{FF2B5EF4-FFF2-40B4-BE49-F238E27FC236}">
                <a16:creationId xmlns:a16="http://schemas.microsoft.com/office/drawing/2014/main" id="{CEC49307-051C-CC97-52F3-BB11FEE56611}"/>
              </a:ext>
            </a:extLst>
          </p:cNvPr>
          <p:cNvSpPr txBox="1"/>
          <p:nvPr/>
        </p:nvSpPr>
        <p:spPr>
          <a:xfrm>
            <a:off x="4916609" y="3810053"/>
            <a:ext cx="6180478" cy="923330"/>
          </a:xfrm>
          <a:prstGeom prst="rect">
            <a:avLst/>
          </a:prstGeom>
          <a:noFill/>
        </p:spPr>
        <p:txBody>
          <a:bodyPr wrap="square">
            <a:spAutoFit/>
          </a:bodyPr>
          <a:lstStyle/>
          <a:p>
            <a:r>
              <a:rPr lang="en-CA" dirty="0"/>
              <a:t>It is important to note that we are counting from zero rather than one. The Python language is zero-indexed, meaning that we always start counting from zero.</a:t>
            </a:r>
          </a:p>
        </p:txBody>
      </p:sp>
      <p:sp>
        <p:nvSpPr>
          <p:cNvPr id="11" name="TextBox 10">
            <a:extLst>
              <a:ext uri="{FF2B5EF4-FFF2-40B4-BE49-F238E27FC236}">
                <a16:creationId xmlns:a16="http://schemas.microsoft.com/office/drawing/2014/main" id="{3A7B8C7F-265B-6AB7-9016-BB5210B9E68F}"/>
              </a:ext>
            </a:extLst>
          </p:cNvPr>
          <p:cNvSpPr txBox="1"/>
          <p:nvPr/>
        </p:nvSpPr>
        <p:spPr>
          <a:xfrm>
            <a:off x="5002567" y="4931963"/>
            <a:ext cx="6094520" cy="923330"/>
          </a:xfrm>
          <a:prstGeom prst="rect">
            <a:avLst/>
          </a:prstGeom>
          <a:noFill/>
        </p:spPr>
        <p:txBody>
          <a:bodyPr wrap="square">
            <a:spAutoFit/>
          </a:bodyPr>
          <a:lstStyle/>
          <a:p>
            <a:r>
              <a:rPr lang="en-CA" dirty="0"/>
              <a:t>Images in OpenCV are represented by NumPy arrays. To access a particular image pixel, all we need to do is pass in the (x, y)-coordinates as image[y, x]</a:t>
            </a:r>
          </a:p>
        </p:txBody>
      </p:sp>
    </p:spTree>
    <p:extLst>
      <p:ext uri="{BB962C8B-B14F-4D97-AF65-F5344CB8AC3E}">
        <p14:creationId xmlns:p14="http://schemas.microsoft.com/office/powerpoint/2010/main" val="77601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3AE47-A9C3-21E1-7A15-757E870E5EED}"/>
              </a:ext>
            </a:extLst>
          </p:cNvPr>
          <p:cNvSpPr>
            <a:spLocks noGrp="1"/>
          </p:cNvSpPr>
          <p:nvPr>
            <p:ph type="title"/>
          </p:nvPr>
        </p:nvSpPr>
        <p:spPr>
          <a:xfrm>
            <a:off x="838200" y="365125"/>
            <a:ext cx="10515600" cy="753461"/>
          </a:xfrm>
        </p:spPr>
        <p:txBody>
          <a:bodyPr/>
          <a:lstStyle/>
          <a:p>
            <a:r>
              <a:rPr lang="en-US" b="1" dirty="0"/>
              <a:t>Getting and setting pixels with OpenCV</a:t>
            </a:r>
            <a:endParaRPr lang="en-CA" b="1" dirty="0"/>
          </a:p>
        </p:txBody>
      </p:sp>
      <p:sp>
        <p:nvSpPr>
          <p:cNvPr id="3" name="Slide Number Placeholder 2">
            <a:extLst>
              <a:ext uri="{FF2B5EF4-FFF2-40B4-BE49-F238E27FC236}">
                <a16:creationId xmlns:a16="http://schemas.microsoft.com/office/drawing/2014/main" id="{F2A2516E-918E-BC78-24A7-8222A41A04C3}"/>
              </a:ext>
            </a:extLst>
          </p:cNvPr>
          <p:cNvSpPr>
            <a:spLocks noGrp="1"/>
          </p:cNvSpPr>
          <p:nvPr>
            <p:ph type="sldNum" sz="quarter" idx="12"/>
          </p:nvPr>
        </p:nvSpPr>
        <p:spPr/>
        <p:txBody>
          <a:bodyPr/>
          <a:lstStyle/>
          <a:p>
            <a:fld id="{B20BAE8A-BB5C-499D-956E-1AE79ABD6EE1}" type="slidenum">
              <a:rPr lang="en-CA" smtClean="0"/>
              <a:t>24</a:t>
            </a:fld>
            <a:endParaRPr lang="en-CA"/>
          </a:p>
        </p:txBody>
      </p:sp>
      <p:pic>
        <p:nvPicPr>
          <p:cNvPr id="5" name="Picture 4">
            <a:extLst>
              <a:ext uri="{FF2B5EF4-FFF2-40B4-BE49-F238E27FC236}">
                <a16:creationId xmlns:a16="http://schemas.microsoft.com/office/drawing/2014/main" id="{75247398-8A9F-FFBB-C05B-DB72A1FAF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687" y="1344349"/>
            <a:ext cx="2967259" cy="3324429"/>
          </a:xfrm>
          <a:prstGeom prst="rect">
            <a:avLst/>
          </a:prstGeom>
        </p:spPr>
      </p:pic>
      <p:sp>
        <p:nvSpPr>
          <p:cNvPr id="7" name="TextBox 6">
            <a:extLst>
              <a:ext uri="{FF2B5EF4-FFF2-40B4-BE49-F238E27FC236}">
                <a16:creationId xmlns:a16="http://schemas.microsoft.com/office/drawing/2014/main" id="{8B57807D-6F69-43BE-77D3-CE80D7D9BDBC}"/>
              </a:ext>
            </a:extLst>
          </p:cNvPr>
          <p:cNvSpPr txBox="1"/>
          <p:nvPr/>
        </p:nvSpPr>
        <p:spPr>
          <a:xfrm>
            <a:off x="3970537" y="1421297"/>
            <a:ext cx="6094520" cy="646331"/>
          </a:xfrm>
          <a:prstGeom prst="rect">
            <a:avLst/>
          </a:prstGeom>
          <a:noFill/>
        </p:spPr>
        <p:txBody>
          <a:bodyPr wrap="square">
            <a:spAutoFit/>
          </a:bodyPr>
          <a:lstStyle/>
          <a:p>
            <a:r>
              <a:rPr lang="en-CA" dirty="0"/>
              <a:t>For reference, here are some common colors represented as RGB tuples:</a:t>
            </a:r>
          </a:p>
        </p:txBody>
      </p:sp>
      <p:pic>
        <p:nvPicPr>
          <p:cNvPr id="9" name="Picture 8">
            <a:extLst>
              <a:ext uri="{FF2B5EF4-FFF2-40B4-BE49-F238E27FC236}">
                <a16:creationId xmlns:a16="http://schemas.microsoft.com/office/drawing/2014/main" id="{2AB2D934-9092-C298-723E-343216A72BAA}"/>
              </a:ext>
            </a:extLst>
          </p:cNvPr>
          <p:cNvPicPr>
            <a:picLocks noChangeAspect="1"/>
          </p:cNvPicPr>
          <p:nvPr/>
        </p:nvPicPr>
        <p:blipFill>
          <a:blip r:embed="rId3"/>
          <a:stretch>
            <a:fillRect/>
          </a:stretch>
        </p:blipFill>
        <p:spPr>
          <a:xfrm>
            <a:off x="4052398" y="2161361"/>
            <a:ext cx="1961845" cy="4377551"/>
          </a:xfrm>
          <a:prstGeom prst="rect">
            <a:avLst/>
          </a:prstGeom>
        </p:spPr>
      </p:pic>
    </p:spTree>
    <p:extLst>
      <p:ext uri="{BB962C8B-B14F-4D97-AF65-F5344CB8AC3E}">
        <p14:creationId xmlns:p14="http://schemas.microsoft.com/office/powerpoint/2010/main" val="128538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3AE47-A9C3-21E1-7A15-757E870E5EED}"/>
              </a:ext>
            </a:extLst>
          </p:cNvPr>
          <p:cNvSpPr>
            <a:spLocks noGrp="1"/>
          </p:cNvSpPr>
          <p:nvPr>
            <p:ph type="title"/>
          </p:nvPr>
        </p:nvSpPr>
        <p:spPr>
          <a:xfrm>
            <a:off x="838200" y="365125"/>
            <a:ext cx="10515600" cy="753461"/>
          </a:xfrm>
        </p:spPr>
        <p:txBody>
          <a:bodyPr/>
          <a:lstStyle/>
          <a:p>
            <a:r>
              <a:rPr lang="en-US" b="1" dirty="0"/>
              <a:t>Getting and setting pixels with OpenCV</a:t>
            </a:r>
            <a:endParaRPr lang="en-CA" b="1" dirty="0"/>
          </a:p>
        </p:txBody>
      </p:sp>
      <p:sp>
        <p:nvSpPr>
          <p:cNvPr id="3" name="Slide Number Placeholder 2">
            <a:extLst>
              <a:ext uri="{FF2B5EF4-FFF2-40B4-BE49-F238E27FC236}">
                <a16:creationId xmlns:a16="http://schemas.microsoft.com/office/drawing/2014/main" id="{F2A2516E-918E-BC78-24A7-8222A41A04C3}"/>
              </a:ext>
            </a:extLst>
          </p:cNvPr>
          <p:cNvSpPr>
            <a:spLocks noGrp="1"/>
          </p:cNvSpPr>
          <p:nvPr>
            <p:ph type="sldNum" sz="quarter" idx="12"/>
          </p:nvPr>
        </p:nvSpPr>
        <p:spPr/>
        <p:txBody>
          <a:bodyPr/>
          <a:lstStyle/>
          <a:p>
            <a:fld id="{B20BAE8A-BB5C-499D-956E-1AE79ABD6EE1}" type="slidenum">
              <a:rPr lang="en-CA" smtClean="0"/>
              <a:t>25</a:t>
            </a:fld>
            <a:endParaRPr lang="en-CA"/>
          </a:p>
        </p:txBody>
      </p:sp>
      <p:pic>
        <p:nvPicPr>
          <p:cNvPr id="11" name="Picture 10">
            <a:extLst>
              <a:ext uri="{FF2B5EF4-FFF2-40B4-BE49-F238E27FC236}">
                <a16:creationId xmlns:a16="http://schemas.microsoft.com/office/drawing/2014/main" id="{83E70ACD-A93C-CCB8-9E51-651FE32D3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1" y="1118586"/>
            <a:ext cx="5803946" cy="5282471"/>
          </a:xfrm>
          <a:prstGeom prst="rect">
            <a:avLst/>
          </a:prstGeom>
        </p:spPr>
      </p:pic>
    </p:spTree>
    <p:extLst>
      <p:ext uri="{BB962C8B-B14F-4D97-AF65-F5344CB8AC3E}">
        <p14:creationId xmlns:p14="http://schemas.microsoft.com/office/powerpoint/2010/main" val="670709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56A56-3CB1-D5E4-FE23-9E9D20734E65}"/>
              </a:ext>
            </a:extLst>
          </p:cNvPr>
          <p:cNvSpPr>
            <a:spLocks noGrp="1"/>
          </p:cNvSpPr>
          <p:nvPr>
            <p:ph type="title"/>
          </p:nvPr>
        </p:nvSpPr>
        <p:spPr>
          <a:xfrm>
            <a:off x="879628" y="337352"/>
            <a:ext cx="10515600" cy="816746"/>
          </a:xfrm>
        </p:spPr>
        <p:txBody>
          <a:bodyPr>
            <a:normAutofit/>
          </a:bodyPr>
          <a:lstStyle/>
          <a:p>
            <a:r>
              <a:rPr lang="en-US" dirty="0"/>
              <a:t> </a:t>
            </a:r>
            <a:r>
              <a:rPr lang="en-US" b="1" dirty="0"/>
              <a:t>Using glob to read multiple files in python</a:t>
            </a:r>
            <a:endParaRPr lang="en-CA" b="1" dirty="0"/>
          </a:p>
        </p:txBody>
      </p:sp>
      <p:sp>
        <p:nvSpPr>
          <p:cNvPr id="3" name="Slide Number Placeholder 2">
            <a:extLst>
              <a:ext uri="{FF2B5EF4-FFF2-40B4-BE49-F238E27FC236}">
                <a16:creationId xmlns:a16="http://schemas.microsoft.com/office/drawing/2014/main" id="{754B6B8E-BC1F-2083-7614-5BBE6A9E67FF}"/>
              </a:ext>
            </a:extLst>
          </p:cNvPr>
          <p:cNvSpPr>
            <a:spLocks noGrp="1"/>
          </p:cNvSpPr>
          <p:nvPr>
            <p:ph type="sldNum" sz="quarter" idx="12"/>
          </p:nvPr>
        </p:nvSpPr>
        <p:spPr/>
        <p:txBody>
          <a:bodyPr/>
          <a:lstStyle/>
          <a:p>
            <a:fld id="{B20BAE8A-BB5C-499D-956E-1AE79ABD6EE1}" type="slidenum">
              <a:rPr lang="en-CA" smtClean="0"/>
              <a:t>26</a:t>
            </a:fld>
            <a:endParaRPr lang="en-CA"/>
          </a:p>
        </p:txBody>
      </p:sp>
      <p:sp>
        <p:nvSpPr>
          <p:cNvPr id="5" name="TextBox 4">
            <a:extLst>
              <a:ext uri="{FF2B5EF4-FFF2-40B4-BE49-F238E27FC236}">
                <a16:creationId xmlns:a16="http://schemas.microsoft.com/office/drawing/2014/main" id="{BFF21355-33D2-8263-1B94-0566B4E114A1}"/>
              </a:ext>
            </a:extLst>
          </p:cNvPr>
          <p:cNvSpPr txBox="1"/>
          <p:nvPr/>
        </p:nvSpPr>
        <p:spPr>
          <a:xfrm>
            <a:off x="7693241" y="1372914"/>
            <a:ext cx="4498759" cy="2585323"/>
          </a:xfrm>
          <a:prstGeom prst="rect">
            <a:avLst/>
          </a:prstGeom>
          <a:noFill/>
        </p:spPr>
        <p:txBody>
          <a:bodyPr wrap="square">
            <a:spAutoFit/>
          </a:bodyPr>
          <a:lstStyle/>
          <a:p>
            <a:endParaRPr lang="en-CA" dirty="0"/>
          </a:p>
          <a:p>
            <a:r>
              <a:rPr lang="en-CA" dirty="0"/>
              <a:t>We often don't do image processing</a:t>
            </a:r>
          </a:p>
          <a:p>
            <a:r>
              <a:rPr lang="en-CA" dirty="0"/>
              <a:t>on a single image. Most of the time we</a:t>
            </a:r>
          </a:p>
          <a:p>
            <a:r>
              <a:rPr lang="en-CA" dirty="0"/>
              <a:t>want to apply whatever we do on the</a:t>
            </a:r>
          </a:p>
          <a:p>
            <a:r>
              <a:rPr lang="en-CA" dirty="0"/>
              <a:t>single image on to a whole bunch of images.</a:t>
            </a:r>
          </a:p>
          <a:p>
            <a:r>
              <a:rPr lang="en-CA" dirty="0"/>
              <a:t>The way we do that is by reading all these image files into Python and then applying certain function to them or certain operation to them.</a:t>
            </a:r>
          </a:p>
        </p:txBody>
      </p:sp>
      <p:pic>
        <p:nvPicPr>
          <p:cNvPr id="7" name="Picture 6">
            <a:extLst>
              <a:ext uri="{FF2B5EF4-FFF2-40B4-BE49-F238E27FC236}">
                <a16:creationId xmlns:a16="http://schemas.microsoft.com/office/drawing/2014/main" id="{975F53A2-487A-7AB1-4F35-567B26A8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519" y="1355159"/>
            <a:ext cx="7102455" cy="3810330"/>
          </a:xfrm>
          <a:prstGeom prst="rect">
            <a:avLst/>
          </a:prstGeom>
        </p:spPr>
      </p:pic>
    </p:spTree>
    <p:extLst>
      <p:ext uri="{BB962C8B-B14F-4D97-AF65-F5344CB8AC3E}">
        <p14:creationId xmlns:p14="http://schemas.microsoft.com/office/powerpoint/2010/main" val="245183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3B5AB-A63A-2592-EC08-2905EB2640DC}"/>
              </a:ext>
            </a:extLst>
          </p:cNvPr>
          <p:cNvSpPr>
            <a:spLocks noGrp="1"/>
          </p:cNvSpPr>
          <p:nvPr>
            <p:ph type="title"/>
          </p:nvPr>
        </p:nvSpPr>
        <p:spPr>
          <a:xfrm>
            <a:off x="838200" y="136525"/>
            <a:ext cx="10515600" cy="753461"/>
          </a:xfrm>
        </p:spPr>
        <p:txBody>
          <a:bodyPr/>
          <a:lstStyle/>
          <a:p>
            <a:r>
              <a:rPr lang="en-US" b="1" dirty="0"/>
              <a:t>Using glob to read multiple files in python</a:t>
            </a:r>
            <a:endParaRPr lang="en-CA" dirty="0"/>
          </a:p>
        </p:txBody>
      </p:sp>
      <p:sp>
        <p:nvSpPr>
          <p:cNvPr id="3" name="Slide Number Placeholder 2">
            <a:extLst>
              <a:ext uri="{FF2B5EF4-FFF2-40B4-BE49-F238E27FC236}">
                <a16:creationId xmlns:a16="http://schemas.microsoft.com/office/drawing/2014/main" id="{78C4EB7F-FD17-BD39-340E-75345B1D46B6}"/>
              </a:ext>
            </a:extLst>
          </p:cNvPr>
          <p:cNvSpPr>
            <a:spLocks noGrp="1"/>
          </p:cNvSpPr>
          <p:nvPr>
            <p:ph type="sldNum" sz="quarter" idx="12"/>
          </p:nvPr>
        </p:nvSpPr>
        <p:spPr/>
        <p:txBody>
          <a:bodyPr/>
          <a:lstStyle/>
          <a:p>
            <a:fld id="{B20BAE8A-BB5C-499D-956E-1AE79ABD6EE1}" type="slidenum">
              <a:rPr lang="en-CA" smtClean="0"/>
              <a:t>27</a:t>
            </a:fld>
            <a:endParaRPr lang="en-CA"/>
          </a:p>
        </p:txBody>
      </p:sp>
      <p:pic>
        <p:nvPicPr>
          <p:cNvPr id="5" name="Picture 4">
            <a:extLst>
              <a:ext uri="{FF2B5EF4-FFF2-40B4-BE49-F238E27FC236}">
                <a16:creationId xmlns:a16="http://schemas.microsoft.com/office/drawing/2014/main" id="{A2C62995-0493-ECF4-8334-CA8B8F900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652" y="1359990"/>
            <a:ext cx="7978831" cy="4138019"/>
          </a:xfrm>
          <a:prstGeom prst="rect">
            <a:avLst/>
          </a:prstGeom>
        </p:spPr>
      </p:pic>
    </p:spTree>
    <p:extLst>
      <p:ext uri="{BB962C8B-B14F-4D97-AF65-F5344CB8AC3E}">
        <p14:creationId xmlns:p14="http://schemas.microsoft.com/office/powerpoint/2010/main" val="4177736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D97E4-89B8-B801-B01B-D5B41338458E}"/>
              </a:ext>
            </a:extLst>
          </p:cNvPr>
          <p:cNvSpPr>
            <a:spLocks noGrp="1"/>
          </p:cNvSpPr>
          <p:nvPr>
            <p:ph type="title"/>
          </p:nvPr>
        </p:nvSpPr>
        <p:spPr>
          <a:xfrm>
            <a:off x="838200" y="365125"/>
            <a:ext cx="10515600" cy="602541"/>
          </a:xfrm>
        </p:spPr>
        <p:txBody>
          <a:bodyPr>
            <a:normAutofit fontScale="90000"/>
          </a:bodyPr>
          <a:lstStyle/>
          <a:p>
            <a:r>
              <a:rPr lang="en-US" b="1" dirty="0"/>
              <a:t>Basic image processing using scikit-image library</a:t>
            </a:r>
            <a:br>
              <a:rPr lang="en-US" b="1" dirty="0"/>
            </a:br>
            <a:endParaRPr lang="en-CA" b="1" dirty="0"/>
          </a:p>
        </p:txBody>
      </p:sp>
      <p:sp>
        <p:nvSpPr>
          <p:cNvPr id="3" name="Slide Number Placeholder 2">
            <a:extLst>
              <a:ext uri="{FF2B5EF4-FFF2-40B4-BE49-F238E27FC236}">
                <a16:creationId xmlns:a16="http://schemas.microsoft.com/office/drawing/2014/main" id="{EE64D598-9594-569C-A7CC-2C1AD926FA04}"/>
              </a:ext>
            </a:extLst>
          </p:cNvPr>
          <p:cNvSpPr>
            <a:spLocks noGrp="1"/>
          </p:cNvSpPr>
          <p:nvPr>
            <p:ph type="sldNum" sz="quarter" idx="12"/>
          </p:nvPr>
        </p:nvSpPr>
        <p:spPr/>
        <p:txBody>
          <a:bodyPr/>
          <a:lstStyle/>
          <a:p>
            <a:fld id="{B20BAE8A-BB5C-499D-956E-1AE79ABD6EE1}" type="slidenum">
              <a:rPr lang="en-CA" smtClean="0"/>
              <a:t>28</a:t>
            </a:fld>
            <a:endParaRPr lang="en-CA"/>
          </a:p>
        </p:txBody>
      </p:sp>
      <p:pic>
        <p:nvPicPr>
          <p:cNvPr id="5" name="Picture 4">
            <a:extLst>
              <a:ext uri="{FF2B5EF4-FFF2-40B4-BE49-F238E27FC236}">
                <a16:creationId xmlns:a16="http://schemas.microsoft.com/office/drawing/2014/main" id="{ECB202E2-0775-E59D-74BB-259A9F60A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77" y="967666"/>
            <a:ext cx="6835732" cy="4686706"/>
          </a:xfrm>
          <a:prstGeom prst="rect">
            <a:avLst/>
          </a:prstGeom>
        </p:spPr>
      </p:pic>
      <p:sp>
        <p:nvSpPr>
          <p:cNvPr id="7" name="TextBox 6">
            <a:extLst>
              <a:ext uri="{FF2B5EF4-FFF2-40B4-BE49-F238E27FC236}">
                <a16:creationId xmlns:a16="http://schemas.microsoft.com/office/drawing/2014/main" id="{DFEDA92F-5A7B-7481-8862-6DC9F0144ED9}"/>
              </a:ext>
            </a:extLst>
          </p:cNvPr>
          <p:cNvSpPr txBox="1"/>
          <p:nvPr/>
        </p:nvSpPr>
        <p:spPr>
          <a:xfrm>
            <a:off x="7903345" y="967666"/>
            <a:ext cx="3912833" cy="2246769"/>
          </a:xfrm>
          <a:prstGeom prst="rect">
            <a:avLst/>
          </a:prstGeom>
          <a:noFill/>
        </p:spPr>
        <p:txBody>
          <a:bodyPr wrap="square">
            <a:spAutoFit/>
          </a:bodyPr>
          <a:lstStyle/>
          <a:p>
            <a:pPr algn="just"/>
            <a:r>
              <a:rPr lang="en-CA" sz="1400" b="1" dirty="0"/>
              <a:t>Anti-aliasing </a:t>
            </a:r>
            <a:r>
              <a:rPr lang="en-CA" sz="1400" dirty="0"/>
              <a:t>is a crucial technique applied during image rescaling (resizing) to address an issue known as aliasing. Aliasing occurs when high-resolution images are reduced to lower resolutions, or when images are rendered at a resolution that is insufficient to capture fine details. </a:t>
            </a:r>
          </a:p>
          <a:p>
            <a:pPr algn="just"/>
            <a:r>
              <a:rPr lang="en-CA" sz="1400" dirty="0"/>
              <a:t>This can result in visual artifacts such as jagged edges (often referred to as "jaggies") on diagonal lines and curves, and a general loss of clarity, especially around edges and in detailed patterns.</a:t>
            </a:r>
          </a:p>
        </p:txBody>
      </p:sp>
      <p:sp>
        <p:nvSpPr>
          <p:cNvPr id="9" name="TextBox 8">
            <a:extLst>
              <a:ext uri="{FF2B5EF4-FFF2-40B4-BE49-F238E27FC236}">
                <a16:creationId xmlns:a16="http://schemas.microsoft.com/office/drawing/2014/main" id="{CD01E83F-FEAB-239A-F457-23044E079040}"/>
              </a:ext>
            </a:extLst>
          </p:cNvPr>
          <p:cNvSpPr txBox="1"/>
          <p:nvPr/>
        </p:nvSpPr>
        <p:spPr>
          <a:xfrm>
            <a:off x="7980286" y="4289896"/>
            <a:ext cx="4170286" cy="1600438"/>
          </a:xfrm>
          <a:prstGeom prst="rect">
            <a:avLst/>
          </a:prstGeom>
          <a:noFill/>
        </p:spPr>
        <p:txBody>
          <a:bodyPr wrap="square">
            <a:spAutoFit/>
          </a:bodyPr>
          <a:lstStyle/>
          <a:p>
            <a:r>
              <a:rPr lang="en-CA" sz="1400" dirty="0"/>
              <a:t>The downscale_local_mean function divides the image into blocks of size 4x3 pixels (in this example), calculates the mean color value of the pixels within each block, and then replaces the entire block with the mean color value. This process results in a smaller image where each pixel represents the average color of the original pixels in its block.</a:t>
            </a:r>
          </a:p>
        </p:txBody>
      </p:sp>
    </p:spTree>
    <p:extLst>
      <p:ext uri="{BB962C8B-B14F-4D97-AF65-F5344CB8AC3E}">
        <p14:creationId xmlns:p14="http://schemas.microsoft.com/office/powerpoint/2010/main" val="4788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797C-F67F-3C73-1AFA-0E53ED6B66BF}"/>
              </a:ext>
            </a:extLst>
          </p:cNvPr>
          <p:cNvSpPr>
            <a:spLocks noGrp="1"/>
          </p:cNvSpPr>
          <p:nvPr>
            <p:ph type="title"/>
          </p:nvPr>
        </p:nvSpPr>
        <p:spPr>
          <a:xfrm>
            <a:off x="838200" y="365126"/>
            <a:ext cx="10515600" cy="788972"/>
          </a:xfrm>
        </p:spPr>
        <p:txBody>
          <a:bodyPr/>
          <a:lstStyle/>
          <a:p>
            <a:r>
              <a:rPr lang="en-CA" b="1" dirty="0"/>
              <a:t>Rescale, Resize, and Downscale</a:t>
            </a:r>
          </a:p>
        </p:txBody>
      </p:sp>
      <p:sp>
        <p:nvSpPr>
          <p:cNvPr id="3" name="Slide Number Placeholder 2">
            <a:extLst>
              <a:ext uri="{FF2B5EF4-FFF2-40B4-BE49-F238E27FC236}">
                <a16:creationId xmlns:a16="http://schemas.microsoft.com/office/drawing/2014/main" id="{7CD3420D-BD3A-4226-B356-6BD450ED4F55}"/>
              </a:ext>
            </a:extLst>
          </p:cNvPr>
          <p:cNvSpPr>
            <a:spLocks noGrp="1"/>
          </p:cNvSpPr>
          <p:nvPr>
            <p:ph type="sldNum" sz="quarter" idx="12"/>
          </p:nvPr>
        </p:nvSpPr>
        <p:spPr/>
        <p:txBody>
          <a:bodyPr/>
          <a:lstStyle/>
          <a:p>
            <a:fld id="{B20BAE8A-BB5C-499D-956E-1AE79ABD6EE1}" type="slidenum">
              <a:rPr lang="en-CA" smtClean="0"/>
              <a:t>29</a:t>
            </a:fld>
            <a:endParaRPr lang="en-CA"/>
          </a:p>
        </p:txBody>
      </p:sp>
      <p:sp>
        <p:nvSpPr>
          <p:cNvPr id="5" name="TextBox 4">
            <a:extLst>
              <a:ext uri="{FF2B5EF4-FFF2-40B4-BE49-F238E27FC236}">
                <a16:creationId xmlns:a16="http://schemas.microsoft.com/office/drawing/2014/main" id="{AEC7FE32-3570-D87B-DE9B-55727769E2FF}"/>
              </a:ext>
            </a:extLst>
          </p:cNvPr>
          <p:cNvSpPr txBox="1"/>
          <p:nvPr/>
        </p:nvSpPr>
        <p:spPr>
          <a:xfrm>
            <a:off x="838200" y="1043100"/>
            <a:ext cx="8751163" cy="646331"/>
          </a:xfrm>
          <a:prstGeom prst="rect">
            <a:avLst/>
          </a:prstGeom>
          <a:noFill/>
        </p:spPr>
        <p:txBody>
          <a:bodyPr wrap="square">
            <a:spAutoFit/>
          </a:bodyPr>
          <a:lstStyle/>
          <a:p>
            <a:r>
              <a:rPr lang="en-CA" dirty="0">
                <a:hlinkClick r:id="rId2"/>
              </a:rPr>
              <a:t>https://scikit-image.org/docs/stable/auto_examples/transform/plot_rescale.html</a:t>
            </a:r>
            <a:endParaRPr lang="en-CA" dirty="0"/>
          </a:p>
          <a:p>
            <a:endParaRPr lang="en-CA" dirty="0"/>
          </a:p>
        </p:txBody>
      </p:sp>
      <p:pic>
        <p:nvPicPr>
          <p:cNvPr id="2050" name="Picture 2" descr="Original image, Rescaled image (aliasing), Resized image (no aliasing), Downscaled image (no aliasing)">
            <a:extLst>
              <a:ext uri="{FF2B5EF4-FFF2-40B4-BE49-F238E27FC236}">
                <a16:creationId xmlns:a16="http://schemas.microsoft.com/office/drawing/2014/main" id="{D956B81B-9A41-35A8-0CB8-7CEA30121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84350"/>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42B6384-CAC8-D284-9E09-1FE9DE99C2D5}"/>
              </a:ext>
            </a:extLst>
          </p:cNvPr>
          <p:cNvPicPr>
            <a:picLocks noChangeAspect="1"/>
          </p:cNvPicPr>
          <p:nvPr/>
        </p:nvPicPr>
        <p:blipFill>
          <a:blip r:embed="rId4"/>
          <a:stretch>
            <a:fillRect/>
          </a:stretch>
        </p:blipFill>
        <p:spPr>
          <a:xfrm>
            <a:off x="6395397" y="2082971"/>
            <a:ext cx="5566932" cy="2045146"/>
          </a:xfrm>
          <a:prstGeom prst="rect">
            <a:avLst/>
          </a:prstGeom>
        </p:spPr>
      </p:pic>
    </p:spTree>
    <p:extLst>
      <p:ext uri="{BB962C8B-B14F-4D97-AF65-F5344CB8AC3E}">
        <p14:creationId xmlns:p14="http://schemas.microsoft.com/office/powerpoint/2010/main" val="210289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C87D2-FEBF-98F4-BA35-CD759761B2F5}"/>
              </a:ext>
            </a:extLst>
          </p:cNvPr>
          <p:cNvSpPr>
            <a:spLocks noGrp="1"/>
          </p:cNvSpPr>
          <p:nvPr>
            <p:ph type="title"/>
          </p:nvPr>
        </p:nvSpPr>
        <p:spPr>
          <a:xfrm>
            <a:off x="838200" y="2699953"/>
            <a:ext cx="10515600" cy="1325563"/>
          </a:xfrm>
        </p:spPr>
        <p:txBody>
          <a:bodyPr/>
          <a:lstStyle/>
          <a:p>
            <a:pPr algn="ctr"/>
            <a:r>
              <a:rPr lang="en-US" b="1" dirty="0"/>
              <a:t>Digital Images</a:t>
            </a:r>
            <a:endParaRPr lang="en-CA" b="1" dirty="0"/>
          </a:p>
        </p:txBody>
      </p:sp>
      <p:sp>
        <p:nvSpPr>
          <p:cNvPr id="3" name="Slide Number Placeholder 2">
            <a:extLst>
              <a:ext uri="{FF2B5EF4-FFF2-40B4-BE49-F238E27FC236}">
                <a16:creationId xmlns:a16="http://schemas.microsoft.com/office/drawing/2014/main" id="{F62CCFF0-CC63-973F-549F-FD99B1EC3C1A}"/>
              </a:ext>
            </a:extLst>
          </p:cNvPr>
          <p:cNvSpPr>
            <a:spLocks noGrp="1"/>
          </p:cNvSpPr>
          <p:nvPr>
            <p:ph type="sldNum" sz="quarter" idx="12"/>
          </p:nvPr>
        </p:nvSpPr>
        <p:spPr/>
        <p:txBody>
          <a:bodyPr/>
          <a:lstStyle/>
          <a:p>
            <a:fld id="{B20BAE8A-BB5C-499D-956E-1AE79ABD6EE1}" type="slidenum">
              <a:rPr lang="en-CA" smtClean="0"/>
              <a:t>3</a:t>
            </a:fld>
            <a:endParaRPr lang="en-CA"/>
          </a:p>
        </p:txBody>
      </p:sp>
    </p:spTree>
    <p:extLst>
      <p:ext uri="{BB962C8B-B14F-4D97-AF65-F5344CB8AC3E}">
        <p14:creationId xmlns:p14="http://schemas.microsoft.com/office/powerpoint/2010/main" val="3420828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B071-DEA7-0070-D43F-F92CE1D0A018}"/>
              </a:ext>
            </a:extLst>
          </p:cNvPr>
          <p:cNvSpPr>
            <a:spLocks noGrp="1"/>
          </p:cNvSpPr>
          <p:nvPr>
            <p:ph type="title"/>
          </p:nvPr>
        </p:nvSpPr>
        <p:spPr>
          <a:xfrm>
            <a:off x="838200" y="223084"/>
            <a:ext cx="10515600" cy="780094"/>
          </a:xfrm>
        </p:spPr>
        <p:txBody>
          <a:bodyPr/>
          <a:lstStyle/>
          <a:p>
            <a:r>
              <a:rPr lang="en-US" b="1" dirty="0"/>
              <a:t>OpenCV Color Spaces ( cv2.cvtColor )</a:t>
            </a:r>
            <a:endParaRPr lang="en-CA" b="1" dirty="0"/>
          </a:p>
        </p:txBody>
      </p:sp>
      <p:sp>
        <p:nvSpPr>
          <p:cNvPr id="3" name="Slide Number Placeholder 2">
            <a:extLst>
              <a:ext uri="{FF2B5EF4-FFF2-40B4-BE49-F238E27FC236}">
                <a16:creationId xmlns:a16="http://schemas.microsoft.com/office/drawing/2014/main" id="{EA46911B-4B63-2805-CFA5-25C97B1AB24F}"/>
              </a:ext>
            </a:extLst>
          </p:cNvPr>
          <p:cNvSpPr>
            <a:spLocks noGrp="1"/>
          </p:cNvSpPr>
          <p:nvPr>
            <p:ph type="sldNum" sz="quarter" idx="12"/>
          </p:nvPr>
        </p:nvSpPr>
        <p:spPr/>
        <p:txBody>
          <a:bodyPr/>
          <a:lstStyle/>
          <a:p>
            <a:fld id="{B20BAE8A-BB5C-499D-956E-1AE79ABD6EE1}" type="slidenum">
              <a:rPr lang="en-CA" smtClean="0"/>
              <a:t>30</a:t>
            </a:fld>
            <a:endParaRPr lang="en-CA"/>
          </a:p>
        </p:txBody>
      </p:sp>
      <p:sp>
        <p:nvSpPr>
          <p:cNvPr id="5" name="TextBox 4">
            <a:extLst>
              <a:ext uri="{FF2B5EF4-FFF2-40B4-BE49-F238E27FC236}">
                <a16:creationId xmlns:a16="http://schemas.microsoft.com/office/drawing/2014/main" id="{A9151BBD-12B8-40CA-0C2E-3B0213DE3A3C}"/>
              </a:ext>
            </a:extLst>
          </p:cNvPr>
          <p:cNvSpPr txBox="1"/>
          <p:nvPr/>
        </p:nvSpPr>
        <p:spPr>
          <a:xfrm>
            <a:off x="907742" y="1003178"/>
            <a:ext cx="7978806" cy="1477328"/>
          </a:xfrm>
          <a:prstGeom prst="rect">
            <a:avLst/>
          </a:prstGeom>
          <a:noFill/>
        </p:spPr>
        <p:txBody>
          <a:bodyPr wrap="square">
            <a:spAutoFit/>
          </a:bodyPr>
          <a:lstStyle/>
          <a:p>
            <a:r>
              <a:rPr lang="en-CA" dirty="0"/>
              <a:t>Four color spaces/models in OpenCV:</a:t>
            </a:r>
          </a:p>
          <a:p>
            <a:pPr marL="1200150" lvl="2" indent="-285750">
              <a:buFont typeface="Wingdings" panose="05000000000000000000" pitchFamily="2" charset="2"/>
              <a:buChar char="Ø"/>
            </a:pPr>
            <a:r>
              <a:rPr lang="en-CA" dirty="0"/>
              <a:t>RGB</a:t>
            </a:r>
          </a:p>
          <a:p>
            <a:pPr marL="1200150" lvl="2" indent="-285750">
              <a:buFont typeface="Wingdings" panose="05000000000000000000" pitchFamily="2" charset="2"/>
              <a:buChar char="Ø"/>
            </a:pPr>
            <a:r>
              <a:rPr lang="en-CA" dirty="0"/>
              <a:t>HSV</a:t>
            </a:r>
          </a:p>
          <a:p>
            <a:pPr marL="1200150" lvl="2" indent="-285750">
              <a:buFont typeface="Wingdings" panose="05000000000000000000" pitchFamily="2" charset="2"/>
              <a:buChar char="Ø"/>
            </a:pPr>
            <a:r>
              <a:rPr lang="en-CA" dirty="0"/>
              <a:t>L*a*b*</a:t>
            </a:r>
          </a:p>
          <a:p>
            <a:pPr marL="1200150" lvl="2" indent="-285750">
              <a:buFont typeface="Wingdings" panose="05000000000000000000" pitchFamily="2" charset="2"/>
              <a:buChar char="Ø"/>
            </a:pPr>
            <a:r>
              <a:rPr lang="en-CA" dirty="0"/>
              <a:t>Grayscale</a:t>
            </a:r>
          </a:p>
        </p:txBody>
      </p:sp>
      <p:sp>
        <p:nvSpPr>
          <p:cNvPr id="7" name="TextBox 6">
            <a:extLst>
              <a:ext uri="{FF2B5EF4-FFF2-40B4-BE49-F238E27FC236}">
                <a16:creationId xmlns:a16="http://schemas.microsoft.com/office/drawing/2014/main" id="{305FDCCD-1F6E-379E-A4AE-A3265D40DED0}"/>
              </a:ext>
            </a:extLst>
          </p:cNvPr>
          <p:cNvSpPr txBox="1"/>
          <p:nvPr/>
        </p:nvSpPr>
        <p:spPr>
          <a:xfrm>
            <a:off x="907742" y="3059668"/>
            <a:ext cx="8156359" cy="369332"/>
          </a:xfrm>
          <a:prstGeom prst="rect">
            <a:avLst/>
          </a:prstGeom>
          <a:noFill/>
        </p:spPr>
        <p:txBody>
          <a:bodyPr wrap="square">
            <a:spAutoFit/>
          </a:bodyPr>
          <a:lstStyle/>
          <a:p>
            <a:r>
              <a:rPr lang="en-CA" dirty="0"/>
              <a:t>Lighting conditions in very important in image processing and computer vision</a:t>
            </a:r>
          </a:p>
        </p:txBody>
      </p:sp>
      <p:sp>
        <p:nvSpPr>
          <p:cNvPr id="9" name="TextBox 8">
            <a:extLst>
              <a:ext uri="{FF2B5EF4-FFF2-40B4-BE49-F238E27FC236}">
                <a16:creationId xmlns:a16="http://schemas.microsoft.com/office/drawing/2014/main" id="{7D3FF7FE-C14A-FF29-BD3D-72CCDE809480}"/>
              </a:ext>
            </a:extLst>
          </p:cNvPr>
          <p:cNvSpPr txBox="1"/>
          <p:nvPr/>
        </p:nvSpPr>
        <p:spPr>
          <a:xfrm>
            <a:off x="907742" y="3482018"/>
            <a:ext cx="10642108" cy="369332"/>
          </a:xfrm>
          <a:prstGeom prst="rect">
            <a:avLst/>
          </a:prstGeom>
          <a:noFill/>
        </p:spPr>
        <p:txBody>
          <a:bodyPr wrap="square">
            <a:spAutoFit/>
          </a:bodyPr>
          <a:lstStyle/>
          <a:p>
            <a:r>
              <a:rPr lang="en-CA" dirty="0"/>
              <a:t>The quality of light in a given environment is absolutely crucial in obtaining our goals.</a:t>
            </a:r>
          </a:p>
        </p:txBody>
      </p:sp>
      <p:pic>
        <p:nvPicPr>
          <p:cNvPr id="11" name="Picture 10">
            <a:extLst>
              <a:ext uri="{FF2B5EF4-FFF2-40B4-BE49-F238E27FC236}">
                <a16:creationId xmlns:a16="http://schemas.microsoft.com/office/drawing/2014/main" id="{47521BEF-CD1B-5C54-23FE-D1B83E47C822}"/>
              </a:ext>
            </a:extLst>
          </p:cNvPr>
          <p:cNvPicPr>
            <a:picLocks noChangeAspect="1"/>
          </p:cNvPicPr>
          <p:nvPr/>
        </p:nvPicPr>
        <p:blipFill>
          <a:blip r:embed="rId2"/>
          <a:stretch>
            <a:fillRect/>
          </a:stretch>
        </p:blipFill>
        <p:spPr>
          <a:xfrm>
            <a:off x="6365290" y="4008162"/>
            <a:ext cx="4103750" cy="2731908"/>
          </a:xfrm>
          <a:prstGeom prst="rect">
            <a:avLst/>
          </a:prstGeom>
        </p:spPr>
      </p:pic>
    </p:spTree>
    <p:extLst>
      <p:ext uri="{BB962C8B-B14F-4D97-AF65-F5344CB8AC3E}">
        <p14:creationId xmlns:p14="http://schemas.microsoft.com/office/powerpoint/2010/main" val="178644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781DE-9B90-F6AD-6412-79DD9EA2CCE4}"/>
              </a:ext>
            </a:extLst>
          </p:cNvPr>
          <p:cNvSpPr>
            <a:spLocks noGrp="1"/>
          </p:cNvSpPr>
          <p:nvPr>
            <p:ph type="title"/>
          </p:nvPr>
        </p:nvSpPr>
        <p:spPr>
          <a:xfrm>
            <a:off x="838200" y="136525"/>
            <a:ext cx="10515600" cy="673562"/>
          </a:xfrm>
        </p:spPr>
        <p:txBody>
          <a:bodyPr>
            <a:normAutofit fontScale="90000"/>
          </a:bodyPr>
          <a:lstStyle/>
          <a:p>
            <a:r>
              <a:rPr lang="en-US" b="1" dirty="0"/>
              <a:t>OpenCV Color Spaces</a:t>
            </a:r>
            <a:endParaRPr lang="en-CA" dirty="0"/>
          </a:p>
        </p:txBody>
      </p:sp>
      <p:sp>
        <p:nvSpPr>
          <p:cNvPr id="3" name="Content Placeholder 2">
            <a:extLst>
              <a:ext uri="{FF2B5EF4-FFF2-40B4-BE49-F238E27FC236}">
                <a16:creationId xmlns:a16="http://schemas.microsoft.com/office/drawing/2014/main" id="{A1E959BC-F394-3829-EF49-C68BDFFFCC95}"/>
              </a:ext>
            </a:extLst>
          </p:cNvPr>
          <p:cNvSpPr>
            <a:spLocks noGrp="1"/>
          </p:cNvSpPr>
          <p:nvPr>
            <p:ph idx="1"/>
          </p:nvPr>
        </p:nvSpPr>
        <p:spPr>
          <a:xfrm>
            <a:off x="838200" y="810087"/>
            <a:ext cx="10515600" cy="5366876"/>
          </a:xfrm>
        </p:spPr>
        <p:txBody>
          <a:bodyPr>
            <a:normAutofit/>
          </a:bodyPr>
          <a:lstStyle/>
          <a:p>
            <a:r>
              <a:rPr lang="en-US" sz="1800" dirty="0"/>
              <a:t>The camera is not actually “filming” the object itself. Instead, it is capturing the light reflected from our object. This also implies that different objects in images will require different lighting conditions to obtain “good” results (where “good” is defined in terms of whatever the end goal of your algorithm is).</a:t>
            </a:r>
          </a:p>
          <a:p>
            <a:r>
              <a:rPr lang="en-US" sz="1800" dirty="0"/>
              <a:t>In general, your lighting conditions should have three primary goals. </a:t>
            </a:r>
          </a:p>
          <a:p>
            <a:pPr marL="0" indent="0">
              <a:buNone/>
            </a:pPr>
            <a:r>
              <a:rPr lang="en-US" sz="1800" b="1" dirty="0">
                <a:highlight>
                  <a:srgbClr val="FFFF00"/>
                </a:highlight>
              </a:rPr>
              <a:t>Goal #1: High contrast</a:t>
            </a:r>
          </a:p>
          <a:p>
            <a:r>
              <a:rPr lang="en-US" sz="1800" dirty="0"/>
              <a:t>You should seek to maximize the contrast between the Regions of Interest in your image (i.e., the “objects” you want to detect, extract, describe, classify, manipulate, etc., should have sufficiently high contrast from the rest of the image so they are easily detectable).</a:t>
            </a:r>
          </a:p>
          <a:p>
            <a:r>
              <a:rPr lang="en-US" sz="1800" dirty="0"/>
              <a:t>For example, when building our simple document scanner we ensured that the piece of paper we wanted to detect was light on a dark background, thereby ensuring there is sufficient contrast and the paper can be easily detected:</a:t>
            </a:r>
          </a:p>
          <a:p>
            <a:pPr marL="0" indent="0">
              <a:buNone/>
            </a:pPr>
            <a:endParaRPr lang="en-CA" sz="1800" dirty="0"/>
          </a:p>
        </p:txBody>
      </p:sp>
      <p:sp>
        <p:nvSpPr>
          <p:cNvPr id="4" name="Slide Number Placeholder 3">
            <a:extLst>
              <a:ext uri="{FF2B5EF4-FFF2-40B4-BE49-F238E27FC236}">
                <a16:creationId xmlns:a16="http://schemas.microsoft.com/office/drawing/2014/main" id="{8788243B-ACF5-9BE8-87A5-B83A904ACFDA}"/>
              </a:ext>
            </a:extLst>
          </p:cNvPr>
          <p:cNvSpPr>
            <a:spLocks noGrp="1"/>
          </p:cNvSpPr>
          <p:nvPr>
            <p:ph type="sldNum" sz="quarter" idx="12"/>
          </p:nvPr>
        </p:nvSpPr>
        <p:spPr/>
        <p:txBody>
          <a:bodyPr/>
          <a:lstStyle/>
          <a:p>
            <a:fld id="{B20BAE8A-BB5C-499D-956E-1AE79ABD6EE1}" type="slidenum">
              <a:rPr lang="en-CA" smtClean="0"/>
              <a:t>31</a:t>
            </a:fld>
            <a:endParaRPr lang="en-CA"/>
          </a:p>
        </p:txBody>
      </p:sp>
      <p:pic>
        <p:nvPicPr>
          <p:cNvPr id="4098" name="Picture 2">
            <a:extLst>
              <a:ext uri="{FF2B5EF4-FFF2-40B4-BE49-F238E27FC236}">
                <a16:creationId xmlns:a16="http://schemas.microsoft.com/office/drawing/2014/main" id="{8E420E03-6CBA-FCDC-CCA8-91DDB8A9E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861" y="3871663"/>
            <a:ext cx="4188411" cy="298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155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58968-65AE-F48C-0E16-7B500BB4AEA3}"/>
              </a:ext>
            </a:extLst>
          </p:cNvPr>
          <p:cNvSpPr>
            <a:spLocks noGrp="1"/>
          </p:cNvSpPr>
          <p:nvPr>
            <p:ph type="title"/>
          </p:nvPr>
        </p:nvSpPr>
        <p:spPr>
          <a:xfrm>
            <a:off x="838200" y="365126"/>
            <a:ext cx="10515600" cy="682440"/>
          </a:xfrm>
        </p:spPr>
        <p:txBody>
          <a:bodyPr>
            <a:normAutofit fontScale="90000"/>
          </a:bodyPr>
          <a:lstStyle/>
          <a:p>
            <a:r>
              <a:rPr lang="en-US" b="1" dirty="0"/>
              <a:t>OpenCV Color Spaces</a:t>
            </a:r>
            <a:endParaRPr lang="en-CA" dirty="0"/>
          </a:p>
        </p:txBody>
      </p:sp>
      <p:sp>
        <p:nvSpPr>
          <p:cNvPr id="3" name="Slide Number Placeholder 2">
            <a:extLst>
              <a:ext uri="{FF2B5EF4-FFF2-40B4-BE49-F238E27FC236}">
                <a16:creationId xmlns:a16="http://schemas.microsoft.com/office/drawing/2014/main" id="{0DC4E092-3B46-A6AD-2F24-A69DAE2E2FCC}"/>
              </a:ext>
            </a:extLst>
          </p:cNvPr>
          <p:cNvSpPr>
            <a:spLocks noGrp="1"/>
          </p:cNvSpPr>
          <p:nvPr>
            <p:ph type="sldNum" sz="quarter" idx="12"/>
          </p:nvPr>
        </p:nvSpPr>
        <p:spPr/>
        <p:txBody>
          <a:bodyPr/>
          <a:lstStyle/>
          <a:p>
            <a:fld id="{B20BAE8A-BB5C-499D-956E-1AE79ABD6EE1}" type="slidenum">
              <a:rPr lang="en-CA" smtClean="0"/>
              <a:t>32</a:t>
            </a:fld>
            <a:endParaRPr lang="en-CA"/>
          </a:p>
        </p:txBody>
      </p:sp>
      <p:sp>
        <p:nvSpPr>
          <p:cNvPr id="5" name="TextBox 4">
            <a:extLst>
              <a:ext uri="{FF2B5EF4-FFF2-40B4-BE49-F238E27FC236}">
                <a16:creationId xmlns:a16="http://schemas.microsoft.com/office/drawing/2014/main" id="{2D4E5652-4634-5E9A-8864-A8C1BB92200C}"/>
              </a:ext>
            </a:extLst>
          </p:cNvPr>
          <p:cNvSpPr txBox="1"/>
          <p:nvPr/>
        </p:nvSpPr>
        <p:spPr>
          <a:xfrm>
            <a:off x="838199" y="1120676"/>
            <a:ext cx="10693893" cy="1477328"/>
          </a:xfrm>
          <a:prstGeom prst="rect">
            <a:avLst/>
          </a:prstGeom>
          <a:noFill/>
        </p:spPr>
        <p:txBody>
          <a:bodyPr wrap="square">
            <a:spAutoFit/>
          </a:bodyPr>
          <a:lstStyle/>
          <a:p>
            <a:r>
              <a:rPr lang="en-CA" b="1" dirty="0">
                <a:highlight>
                  <a:srgbClr val="FFFF00"/>
                </a:highlight>
              </a:rPr>
              <a:t>Goal #2: Generalizable</a:t>
            </a:r>
          </a:p>
          <a:p>
            <a:pPr marL="285750" indent="-285750">
              <a:buFont typeface="Arial" panose="020B0604020202020204" pitchFamily="34" charset="0"/>
              <a:buChar char="•"/>
            </a:pPr>
            <a:r>
              <a:rPr lang="en-CA" dirty="0"/>
              <a:t>Your lighting conditions should be consistent enough that they work well from one object to the next.</a:t>
            </a:r>
          </a:p>
          <a:p>
            <a:pPr marL="285750" indent="-285750">
              <a:buFont typeface="Arial" panose="020B0604020202020204" pitchFamily="34" charset="0"/>
              <a:buChar char="•"/>
            </a:pPr>
            <a:r>
              <a:rPr lang="en-CA" dirty="0"/>
              <a:t>If our goal is to identify various United States coins in an image, our lighting conditions should be generalizable enough to facilitate coin identification, whether we are examining a penny, nickel, dime, or quarter.</a:t>
            </a:r>
          </a:p>
        </p:txBody>
      </p:sp>
      <p:sp>
        <p:nvSpPr>
          <p:cNvPr id="7" name="TextBox 6">
            <a:extLst>
              <a:ext uri="{FF2B5EF4-FFF2-40B4-BE49-F238E27FC236}">
                <a16:creationId xmlns:a16="http://schemas.microsoft.com/office/drawing/2014/main" id="{7AAABF2F-3F48-D9AE-6FC1-026892C9DD7B}"/>
              </a:ext>
            </a:extLst>
          </p:cNvPr>
          <p:cNvSpPr txBox="1"/>
          <p:nvPr/>
        </p:nvSpPr>
        <p:spPr>
          <a:xfrm>
            <a:off x="838199" y="2967335"/>
            <a:ext cx="10276644" cy="2031325"/>
          </a:xfrm>
          <a:prstGeom prst="rect">
            <a:avLst/>
          </a:prstGeom>
          <a:noFill/>
        </p:spPr>
        <p:txBody>
          <a:bodyPr wrap="square">
            <a:spAutoFit/>
          </a:bodyPr>
          <a:lstStyle/>
          <a:p>
            <a:r>
              <a:rPr lang="en-CA" b="1" dirty="0">
                <a:highlight>
                  <a:srgbClr val="FFFF00"/>
                </a:highlight>
              </a:rPr>
              <a:t>Goal #3: Stable</a:t>
            </a:r>
          </a:p>
          <a:p>
            <a:pPr marL="285750" indent="-285750">
              <a:buFont typeface="Arial" panose="020B0604020202020204" pitchFamily="34" charset="0"/>
              <a:buChar char="•"/>
            </a:pPr>
            <a:r>
              <a:rPr lang="en-CA" dirty="0"/>
              <a:t>Having stable, consistent, and repeatable lighting conditions is the holy grail of computer vision application development. However, it’s often hard (if not impossible) to guarantee — this is especially true if we are developing computer vision algorithms that are intended to work in outdoor lighting conditions. </a:t>
            </a:r>
          </a:p>
          <a:p>
            <a:pPr marL="285750" indent="-285750">
              <a:buFont typeface="Arial" panose="020B0604020202020204" pitchFamily="34" charset="0"/>
              <a:buChar char="•"/>
            </a:pPr>
            <a:r>
              <a:rPr lang="en-CA" dirty="0"/>
              <a:t>As the time of day changes, clouds roll in over the sun, and rain starts to pour, our lighting conditions will obviously change.</a:t>
            </a:r>
          </a:p>
        </p:txBody>
      </p:sp>
    </p:spTree>
    <p:extLst>
      <p:ext uri="{BB962C8B-B14F-4D97-AF65-F5344CB8AC3E}">
        <p14:creationId xmlns:p14="http://schemas.microsoft.com/office/powerpoint/2010/main" val="371022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C8CE6-1344-6BFE-46D7-B29E587BD073}"/>
              </a:ext>
            </a:extLst>
          </p:cNvPr>
          <p:cNvSpPr>
            <a:spLocks noGrp="1"/>
          </p:cNvSpPr>
          <p:nvPr>
            <p:ph type="title"/>
          </p:nvPr>
        </p:nvSpPr>
        <p:spPr>
          <a:xfrm>
            <a:off x="838200" y="337687"/>
            <a:ext cx="10515600" cy="706855"/>
          </a:xfrm>
        </p:spPr>
        <p:txBody>
          <a:bodyPr>
            <a:normAutofit fontScale="90000"/>
          </a:bodyPr>
          <a:lstStyle/>
          <a:p>
            <a:r>
              <a:rPr lang="en-US" b="1" dirty="0"/>
              <a:t>Application-Color Recognition in Real Time using HSV Colorspace</a:t>
            </a:r>
            <a:endParaRPr lang="en-CA" b="1" dirty="0"/>
          </a:p>
        </p:txBody>
      </p:sp>
      <p:sp>
        <p:nvSpPr>
          <p:cNvPr id="3" name="Slide Number Placeholder 2">
            <a:extLst>
              <a:ext uri="{FF2B5EF4-FFF2-40B4-BE49-F238E27FC236}">
                <a16:creationId xmlns:a16="http://schemas.microsoft.com/office/drawing/2014/main" id="{B4AF90BC-38E6-84D4-060E-AF381CF2D98E}"/>
              </a:ext>
            </a:extLst>
          </p:cNvPr>
          <p:cNvSpPr>
            <a:spLocks noGrp="1"/>
          </p:cNvSpPr>
          <p:nvPr>
            <p:ph type="sldNum" sz="quarter" idx="12"/>
          </p:nvPr>
        </p:nvSpPr>
        <p:spPr/>
        <p:txBody>
          <a:bodyPr/>
          <a:lstStyle/>
          <a:p>
            <a:fld id="{B20BAE8A-BB5C-499D-956E-1AE79ABD6EE1}" type="slidenum">
              <a:rPr lang="en-CA" smtClean="0"/>
              <a:t>33</a:t>
            </a:fld>
            <a:endParaRPr lang="en-CA"/>
          </a:p>
        </p:txBody>
      </p:sp>
      <p:sp>
        <p:nvSpPr>
          <p:cNvPr id="5" name="TextBox 4">
            <a:extLst>
              <a:ext uri="{FF2B5EF4-FFF2-40B4-BE49-F238E27FC236}">
                <a16:creationId xmlns:a16="http://schemas.microsoft.com/office/drawing/2014/main" id="{9FF64B72-EAFA-4D4C-B149-325205CA7E08}"/>
              </a:ext>
            </a:extLst>
          </p:cNvPr>
          <p:cNvSpPr txBox="1"/>
          <p:nvPr/>
        </p:nvSpPr>
        <p:spPr>
          <a:xfrm>
            <a:off x="952130" y="1375286"/>
            <a:ext cx="10127202" cy="1200329"/>
          </a:xfrm>
          <a:prstGeom prst="rect">
            <a:avLst/>
          </a:prstGeom>
          <a:noFill/>
        </p:spPr>
        <p:txBody>
          <a:bodyPr wrap="square">
            <a:spAutoFit/>
          </a:bodyPr>
          <a:lstStyle/>
          <a:p>
            <a:r>
              <a:rPr lang="en-US" dirty="0"/>
              <a:t>The standard way to store images is RGB, but there are other color spaces like HSV that can be useful in some cases.</a:t>
            </a:r>
            <a:endParaRPr lang="en-CA" dirty="0"/>
          </a:p>
          <a:p>
            <a:r>
              <a:rPr lang="en-CA" dirty="0"/>
              <a:t>The RGB color management can be a disadvantage because it only mixes the primary colors and defines the presence of each by showing the resulting color. What happens if the amount of light color changed?</a:t>
            </a:r>
          </a:p>
        </p:txBody>
      </p:sp>
      <p:sp>
        <p:nvSpPr>
          <p:cNvPr id="7" name="TextBox 6">
            <a:extLst>
              <a:ext uri="{FF2B5EF4-FFF2-40B4-BE49-F238E27FC236}">
                <a16:creationId xmlns:a16="http://schemas.microsoft.com/office/drawing/2014/main" id="{BEE7BD7F-768A-5B1E-11D2-DC07F45DA4EE}"/>
              </a:ext>
            </a:extLst>
          </p:cNvPr>
          <p:cNvSpPr txBox="1"/>
          <p:nvPr/>
        </p:nvSpPr>
        <p:spPr>
          <a:xfrm>
            <a:off x="838200" y="2575615"/>
            <a:ext cx="9843117" cy="369332"/>
          </a:xfrm>
          <a:prstGeom prst="rect">
            <a:avLst/>
          </a:prstGeom>
          <a:noFill/>
        </p:spPr>
        <p:txBody>
          <a:bodyPr wrap="square">
            <a:spAutoFit/>
          </a:bodyPr>
          <a:lstStyle/>
          <a:p>
            <a:r>
              <a:rPr lang="en-CA" dirty="0"/>
              <a:t> We simply would get usable results in real life, for these reasons we use the HSV color format.</a:t>
            </a:r>
          </a:p>
        </p:txBody>
      </p:sp>
      <p:sp>
        <p:nvSpPr>
          <p:cNvPr id="9" name="TextBox 8">
            <a:extLst>
              <a:ext uri="{FF2B5EF4-FFF2-40B4-BE49-F238E27FC236}">
                <a16:creationId xmlns:a16="http://schemas.microsoft.com/office/drawing/2014/main" id="{7A807CA4-6DEC-DDC4-2AF1-6F51EEE6B27C}"/>
              </a:ext>
            </a:extLst>
          </p:cNvPr>
          <p:cNvSpPr txBox="1"/>
          <p:nvPr/>
        </p:nvSpPr>
        <p:spPr>
          <a:xfrm>
            <a:off x="952130" y="3106627"/>
            <a:ext cx="10287000" cy="1477328"/>
          </a:xfrm>
          <a:prstGeom prst="rect">
            <a:avLst/>
          </a:prstGeom>
          <a:noFill/>
        </p:spPr>
        <p:txBody>
          <a:bodyPr wrap="square">
            <a:spAutoFit/>
          </a:bodyPr>
          <a:lstStyle/>
          <a:p>
            <a:r>
              <a:rPr lang="en-CA" dirty="0"/>
              <a:t>With HSV, simple color recognition can be used to identify with color with good fidelity compared to BGR. HSV means:</a:t>
            </a:r>
          </a:p>
          <a:p>
            <a:r>
              <a:rPr lang="en-CA" dirty="0"/>
              <a:t>Hue - choose the color</a:t>
            </a:r>
          </a:p>
          <a:p>
            <a:r>
              <a:rPr lang="en-CA" dirty="0"/>
              <a:t>Saturation - color density</a:t>
            </a:r>
          </a:p>
          <a:p>
            <a:r>
              <a:rPr lang="en-CA" dirty="0"/>
              <a:t>Value - brightness of color</a:t>
            </a:r>
          </a:p>
        </p:txBody>
      </p:sp>
      <p:pic>
        <p:nvPicPr>
          <p:cNvPr id="11" name="Picture 10">
            <a:extLst>
              <a:ext uri="{FF2B5EF4-FFF2-40B4-BE49-F238E27FC236}">
                <a16:creationId xmlns:a16="http://schemas.microsoft.com/office/drawing/2014/main" id="{562E8E32-9F9E-891B-55BE-2BA7BC3EB969}"/>
              </a:ext>
            </a:extLst>
          </p:cNvPr>
          <p:cNvPicPr>
            <a:picLocks noChangeAspect="1"/>
          </p:cNvPicPr>
          <p:nvPr/>
        </p:nvPicPr>
        <p:blipFill>
          <a:blip r:embed="rId2"/>
          <a:stretch>
            <a:fillRect/>
          </a:stretch>
        </p:blipFill>
        <p:spPr>
          <a:xfrm>
            <a:off x="4953739" y="3738259"/>
            <a:ext cx="5727577" cy="2618091"/>
          </a:xfrm>
          <a:prstGeom prst="rect">
            <a:avLst/>
          </a:prstGeom>
        </p:spPr>
      </p:pic>
    </p:spTree>
    <p:extLst>
      <p:ext uri="{BB962C8B-B14F-4D97-AF65-F5344CB8AC3E}">
        <p14:creationId xmlns:p14="http://schemas.microsoft.com/office/powerpoint/2010/main" val="166001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8B4B9-B8C0-C848-A4AB-2E76D5A774D8}"/>
              </a:ext>
            </a:extLst>
          </p:cNvPr>
          <p:cNvSpPr>
            <a:spLocks noGrp="1"/>
          </p:cNvSpPr>
          <p:nvPr>
            <p:ph type="title"/>
          </p:nvPr>
        </p:nvSpPr>
        <p:spPr>
          <a:xfrm>
            <a:off x="838200" y="230390"/>
            <a:ext cx="10515600" cy="824483"/>
          </a:xfrm>
        </p:spPr>
        <p:txBody>
          <a:bodyPr>
            <a:normAutofit fontScale="90000"/>
          </a:bodyPr>
          <a:lstStyle/>
          <a:p>
            <a:r>
              <a:rPr lang="en-US" b="1" dirty="0"/>
              <a:t>Application-Color Recognition in Real Time using HSV Colorspace</a:t>
            </a:r>
            <a:endParaRPr lang="en-CA" dirty="0"/>
          </a:p>
        </p:txBody>
      </p:sp>
      <p:sp>
        <p:nvSpPr>
          <p:cNvPr id="3" name="Slide Number Placeholder 2">
            <a:extLst>
              <a:ext uri="{FF2B5EF4-FFF2-40B4-BE49-F238E27FC236}">
                <a16:creationId xmlns:a16="http://schemas.microsoft.com/office/drawing/2014/main" id="{74B22288-3EF4-CAD4-C4EF-615647FA23F5}"/>
              </a:ext>
            </a:extLst>
          </p:cNvPr>
          <p:cNvSpPr>
            <a:spLocks noGrp="1"/>
          </p:cNvSpPr>
          <p:nvPr>
            <p:ph type="sldNum" sz="quarter" idx="12"/>
          </p:nvPr>
        </p:nvSpPr>
        <p:spPr/>
        <p:txBody>
          <a:bodyPr/>
          <a:lstStyle/>
          <a:p>
            <a:fld id="{B20BAE8A-BB5C-499D-956E-1AE79ABD6EE1}" type="slidenum">
              <a:rPr lang="en-CA" smtClean="0"/>
              <a:t>34</a:t>
            </a:fld>
            <a:endParaRPr lang="en-CA"/>
          </a:p>
        </p:txBody>
      </p:sp>
      <p:sp>
        <p:nvSpPr>
          <p:cNvPr id="5" name="TextBox 4">
            <a:extLst>
              <a:ext uri="{FF2B5EF4-FFF2-40B4-BE49-F238E27FC236}">
                <a16:creationId xmlns:a16="http://schemas.microsoft.com/office/drawing/2014/main" id="{146FC4A2-825D-630F-3924-7C6B0EBF8C0F}"/>
              </a:ext>
            </a:extLst>
          </p:cNvPr>
          <p:cNvSpPr txBox="1"/>
          <p:nvPr/>
        </p:nvSpPr>
        <p:spPr>
          <a:xfrm>
            <a:off x="925496" y="1366161"/>
            <a:ext cx="10047303" cy="3970318"/>
          </a:xfrm>
          <a:prstGeom prst="rect">
            <a:avLst/>
          </a:prstGeom>
          <a:noFill/>
        </p:spPr>
        <p:txBody>
          <a:bodyPr wrap="square">
            <a:spAutoFit/>
          </a:bodyPr>
          <a:lstStyle/>
          <a:p>
            <a:r>
              <a:rPr lang="en-CA" b="1" dirty="0"/>
              <a:t>Hue: </a:t>
            </a:r>
            <a:r>
              <a:rPr lang="en-CA" dirty="0"/>
              <a:t>Which “pure” color we are examining. For example, all shadows and tones of the color “red” will have the same Hue.</a:t>
            </a:r>
          </a:p>
          <a:p>
            <a:endParaRPr lang="en-CA" dirty="0"/>
          </a:p>
          <a:p>
            <a:r>
              <a:rPr lang="en-CA" b="1" dirty="0"/>
              <a:t>Saturation: </a:t>
            </a:r>
            <a:r>
              <a:rPr lang="en-CA" dirty="0"/>
              <a:t>How “white” the color is. A fully saturated color would be “pure,” as in “pure red.” And a color with zero saturation would be pure white.</a:t>
            </a:r>
          </a:p>
          <a:p>
            <a:endParaRPr lang="en-CA" dirty="0"/>
          </a:p>
          <a:p>
            <a:r>
              <a:rPr lang="en-CA" b="1" dirty="0"/>
              <a:t>Value: </a:t>
            </a:r>
            <a:r>
              <a:rPr lang="en-CA" dirty="0"/>
              <a:t>The Value allows us to control the lightness of our color. A Value of zero would indicate pure black, whereas increasing the value would produce lighter colors.</a:t>
            </a:r>
          </a:p>
          <a:p>
            <a:endParaRPr lang="en-CA" dirty="0"/>
          </a:p>
          <a:p>
            <a:r>
              <a:rPr lang="en-CA" dirty="0"/>
              <a:t>It’s important to note that different computer vision libraries will use different ranges to represent each of the Hue, Saturation, and Value components.</a:t>
            </a:r>
          </a:p>
          <a:p>
            <a:endParaRPr lang="en-CA" dirty="0"/>
          </a:p>
          <a:p>
            <a:r>
              <a:rPr lang="en-CA" dirty="0"/>
              <a:t>In the case of OpenCV, images are represented as 8-bit unsigned integer arrays. Thus, the Hue value is defined as the range [0, 179] (for a total of 180 possible values.</a:t>
            </a:r>
          </a:p>
        </p:txBody>
      </p:sp>
    </p:spTree>
    <p:extLst>
      <p:ext uri="{BB962C8B-B14F-4D97-AF65-F5344CB8AC3E}">
        <p14:creationId xmlns:p14="http://schemas.microsoft.com/office/powerpoint/2010/main" val="995908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17E6D-7F8A-CFDF-9266-7EAA3AA522D4}"/>
              </a:ext>
            </a:extLst>
          </p:cNvPr>
          <p:cNvSpPr>
            <a:spLocks noGrp="1"/>
          </p:cNvSpPr>
          <p:nvPr>
            <p:ph type="title"/>
          </p:nvPr>
        </p:nvSpPr>
        <p:spPr>
          <a:xfrm>
            <a:off x="838200" y="136526"/>
            <a:ext cx="10515600" cy="1026450"/>
          </a:xfrm>
        </p:spPr>
        <p:txBody>
          <a:bodyPr>
            <a:normAutofit fontScale="90000"/>
          </a:bodyPr>
          <a:lstStyle/>
          <a:p>
            <a:r>
              <a:rPr lang="en-US" b="1" dirty="0"/>
              <a:t>Application-Color Recognition in Real Time using HSV Colorspace</a:t>
            </a:r>
            <a:endParaRPr lang="en-CA" dirty="0"/>
          </a:p>
        </p:txBody>
      </p:sp>
      <p:sp>
        <p:nvSpPr>
          <p:cNvPr id="3" name="Slide Number Placeholder 2">
            <a:extLst>
              <a:ext uri="{FF2B5EF4-FFF2-40B4-BE49-F238E27FC236}">
                <a16:creationId xmlns:a16="http://schemas.microsoft.com/office/drawing/2014/main" id="{AEB6E9C5-6921-FB58-EA52-DF020CDED0E4}"/>
              </a:ext>
            </a:extLst>
          </p:cNvPr>
          <p:cNvSpPr>
            <a:spLocks noGrp="1"/>
          </p:cNvSpPr>
          <p:nvPr>
            <p:ph type="sldNum" sz="quarter" idx="12"/>
          </p:nvPr>
        </p:nvSpPr>
        <p:spPr/>
        <p:txBody>
          <a:bodyPr/>
          <a:lstStyle/>
          <a:p>
            <a:fld id="{B20BAE8A-BB5C-499D-956E-1AE79ABD6EE1}" type="slidenum">
              <a:rPr lang="en-CA" smtClean="0"/>
              <a:t>35</a:t>
            </a:fld>
            <a:endParaRPr lang="en-CA"/>
          </a:p>
        </p:txBody>
      </p:sp>
      <p:sp>
        <p:nvSpPr>
          <p:cNvPr id="5" name="TextBox 4">
            <a:extLst>
              <a:ext uri="{FF2B5EF4-FFF2-40B4-BE49-F238E27FC236}">
                <a16:creationId xmlns:a16="http://schemas.microsoft.com/office/drawing/2014/main" id="{C3F5AF76-C985-E04C-A027-9000424D770C}"/>
              </a:ext>
            </a:extLst>
          </p:cNvPr>
          <p:cNvSpPr txBox="1"/>
          <p:nvPr/>
        </p:nvSpPr>
        <p:spPr>
          <a:xfrm>
            <a:off x="838200" y="1162976"/>
            <a:ext cx="11111883" cy="646331"/>
          </a:xfrm>
          <a:prstGeom prst="rect">
            <a:avLst/>
          </a:prstGeom>
          <a:noFill/>
        </p:spPr>
        <p:txBody>
          <a:bodyPr wrap="square">
            <a:spAutoFit/>
          </a:bodyPr>
          <a:lstStyle/>
          <a:p>
            <a:r>
              <a:rPr lang="en-CA" b="1" dirty="0"/>
              <a:t>Segmentation</a:t>
            </a:r>
          </a:p>
          <a:p>
            <a:r>
              <a:rPr lang="en-CA" dirty="0"/>
              <a:t>It is very easy to segment a given color if we select the range of Hue that we are interested, for example, the pink:</a:t>
            </a:r>
          </a:p>
        </p:txBody>
      </p:sp>
      <p:pic>
        <p:nvPicPr>
          <p:cNvPr id="7" name="Picture 6">
            <a:extLst>
              <a:ext uri="{FF2B5EF4-FFF2-40B4-BE49-F238E27FC236}">
                <a16:creationId xmlns:a16="http://schemas.microsoft.com/office/drawing/2014/main" id="{CB1002D7-ED7E-BC1B-B226-C6F9F8FD050F}"/>
              </a:ext>
            </a:extLst>
          </p:cNvPr>
          <p:cNvPicPr>
            <a:picLocks noChangeAspect="1"/>
          </p:cNvPicPr>
          <p:nvPr/>
        </p:nvPicPr>
        <p:blipFill>
          <a:blip r:embed="rId2"/>
          <a:stretch>
            <a:fillRect/>
          </a:stretch>
        </p:blipFill>
        <p:spPr>
          <a:xfrm>
            <a:off x="4246412" y="1809307"/>
            <a:ext cx="3696216" cy="2857899"/>
          </a:xfrm>
          <a:prstGeom prst="rect">
            <a:avLst/>
          </a:prstGeom>
        </p:spPr>
      </p:pic>
      <p:sp>
        <p:nvSpPr>
          <p:cNvPr id="9" name="TextBox 8">
            <a:extLst>
              <a:ext uri="{FF2B5EF4-FFF2-40B4-BE49-F238E27FC236}">
                <a16:creationId xmlns:a16="http://schemas.microsoft.com/office/drawing/2014/main" id="{6C59A9F9-AA3D-81BC-C44B-BB9206F2661F}"/>
              </a:ext>
            </a:extLst>
          </p:cNvPr>
          <p:cNvSpPr txBox="1"/>
          <p:nvPr/>
        </p:nvSpPr>
        <p:spPr>
          <a:xfrm>
            <a:off x="963227" y="4667206"/>
            <a:ext cx="10262586" cy="646331"/>
          </a:xfrm>
          <a:prstGeom prst="rect">
            <a:avLst/>
          </a:prstGeom>
          <a:noFill/>
        </p:spPr>
        <p:txBody>
          <a:bodyPr wrap="square">
            <a:spAutoFit/>
          </a:bodyPr>
          <a:lstStyle/>
          <a:p>
            <a:r>
              <a:rPr lang="en-CA" dirty="0"/>
              <a:t>First we need to convert to HSV color space, this can be done with OpenCV: </a:t>
            </a:r>
          </a:p>
          <a:p>
            <a:r>
              <a:rPr lang="en-CA" dirty="0"/>
              <a:t>cv2.cvtColor(image, cv2.COLOR_RGB2HSV)</a:t>
            </a:r>
          </a:p>
        </p:txBody>
      </p:sp>
      <p:sp>
        <p:nvSpPr>
          <p:cNvPr id="11" name="TextBox 10">
            <a:extLst>
              <a:ext uri="{FF2B5EF4-FFF2-40B4-BE49-F238E27FC236}">
                <a16:creationId xmlns:a16="http://schemas.microsoft.com/office/drawing/2014/main" id="{C19B0A9E-A47C-E650-24AA-DE7C451DA7E7}"/>
              </a:ext>
            </a:extLst>
          </p:cNvPr>
          <p:cNvSpPr txBox="1"/>
          <p:nvPr/>
        </p:nvSpPr>
        <p:spPr>
          <a:xfrm>
            <a:off x="963227" y="5340687"/>
            <a:ext cx="8768919" cy="369332"/>
          </a:xfrm>
          <a:prstGeom prst="rect">
            <a:avLst/>
          </a:prstGeom>
          <a:noFill/>
        </p:spPr>
        <p:txBody>
          <a:bodyPr wrap="square">
            <a:spAutoFit/>
          </a:bodyPr>
          <a:lstStyle/>
          <a:p>
            <a:r>
              <a:rPr lang="en-CA" dirty="0"/>
              <a:t>Then we define our hue range, (note that OpenCV hue range goes from 0 to 180).</a:t>
            </a:r>
          </a:p>
        </p:txBody>
      </p:sp>
      <p:pic>
        <p:nvPicPr>
          <p:cNvPr id="13" name="Picture 12">
            <a:extLst>
              <a:ext uri="{FF2B5EF4-FFF2-40B4-BE49-F238E27FC236}">
                <a16:creationId xmlns:a16="http://schemas.microsoft.com/office/drawing/2014/main" id="{44E1D9EA-2628-7504-811F-5BAC11AC1BBE}"/>
              </a:ext>
            </a:extLst>
          </p:cNvPr>
          <p:cNvPicPr>
            <a:picLocks noChangeAspect="1"/>
          </p:cNvPicPr>
          <p:nvPr/>
        </p:nvPicPr>
        <p:blipFill>
          <a:blip r:embed="rId3"/>
          <a:stretch>
            <a:fillRect/>
          </a:stretch>
        </p:blipFill>
        <p:spPr>
          <a:xfrm>
            <a:off x="3655944" y="5737169"/>
            <a:ext cx="4525006" cy="666843"/>
          </a:xfrm>
          <a:prstGeom prst="rect">
            <a:avLst/>
          </a:prstGeom>
        </p:spPr>
      </p:pic>
      <p:pic>
        <p:nvPicPr>
          <p:cNvPr id="15" name="Picture 14">
            <a:extLst>
              <a:ext uri="{FF2B5EF4-FFF2-40B4-BE49-F238E27FC236}">
                <a16:creationId xmlns:a16="http://schemas.microsoft.com/office/drawing/2014/main" id="{D23483D5-FD8B-123E-AA34-64D64D6DF486}"/>
              </a:ext>
            </a:extLst>
          </p:cNvPr>
          <p:cNvPicPr>
            <a:picLocks noChangeAspect="1"/>
          </p:cNvPicPr>
          <p:nvPr/>
        </p:nvPicPr>
        <p:blipFill>
          <a:blip r:embed="rId4"/>
          <a:stretch>
            <a:fillRect/>
          </a:stretch>
        </p:blipFill>
        <p:spPr>
          <a:xfrm>
            <a:off x="8633568" y="4438195"/>
            <a:ext cx="3102305" cy="1965817"/>
          </a:xfrm>
          <a:prstGeom prst="rect">
            <a:avLst/>
          </a:prstGeom>
        </p:spPr>
      </p:pic>
    </p:spTree>
    <p:extLst>
      <p:ext uri="{BB962C8B-B14F-4D97-AF65-F5344CB8AC3E}">
        <p14:creationId xmlns:p14="http://schemas.microsoft.com/office/powerpoint/2010/main" val="390317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F935-8877-FE5F-6470-11F2585B0245}"/>
              </a:ext>
            </a:extLst>
          </p:cNvPr>
          <p:cNvSpPr>
            <a:spLocks noGrp="1"/>
          </p:cNvSpPr>
          <p:nvPr>
            <p:ph type="title"/>
          </p:nvPr>
        </p:nvSpPr>
        <p:spPr/>
        <p:txBody>
          <a:bodyPr/>
          <a:lstStyle/>
          <a:p>
            <a:r>
              <a:rPr lang="en-US" b="1" dirty="0"/>
              <a:t>Application-Color Recognition in Real Time using HSV Colorspace</a:t>
            </a:r>
            <a:endParaRPr lang="en-CA" dirty="0"/>
          </a:p>
        </p:txBody>
      </p:sp>
      <p:sp>
        <p:nvSpPr>
          <p:cNvPr id="3" name="Slide Number Placeholder 2">
            <a:extLst>
              <a:ext uri="{FF2B5EF4-FFF2-40B4-BE49-F238E27FC236}">
                <a16:creationId xmlns:a16="http://schemas.microsoft.com/office/drawing/2014/main" id="{93871408-D390-106C-F135-7D389E0633E1}"/>
              </a:ext>
            </a:extLst>
          </p:cNvPr>
          <p:cNvSpPr>
            <a:spLocks noGrp="1"/>
          </p:cNvSpPr>
          <p:nvPr>
            <p:ph type="sldNum" sz="quarter" idx="12"/>
          </p:nvPr>
        </p:nvSpPr>
        <p:spPr/>
        <p:txBody>
          <a:bodyPr/>
          <a:lstStyle/>
          <a:p>
            <a:fld id="{B20BAE8A-BB5C-499D-956E-1AE79ABD6EE1}" type="slidenum">
              <a:rPr lang="en-CA" smtClean="0"/>
              <a:t>36</a:t>
            </a:fld>
            <a:endParaRPr lang="en-CA"/>
          </a:p>
        </p:txBody>
      </p:sp>
      <p:sp>
        <p:nvSpPr>
          <p:cNvPr id="5" name="TextBox 4">
            <a:extLst>
              <a:ext uri="{FF2B5EF4-FFF2-40B4-BE49-F238E27FC236}">
                <a16:creationId xmlns:a16="http://schemas.microsoft.com/office/drawing/2014/main" id="{6504D737-CB6A-5B07-3FF1-DA15854673B8}"/>
              </a:ext>
            </a:extLst>
          </p:cNvPr>
          <p:cNvSpPr txBox="1"/>
          <p:nvPr/>
        </p:nvSpPr>
        <p:spPr>
          <a:xfrm>
            <a:off x="838200" y="1969921"/>
            <a:ext cx="10960223" cy="923330"/>
          </a:xfrm>
          <a:prstGeom prst="rect">
            <a:avLst/>
          </a:prstGeom>
          <a:noFill/>
        </p:spPr>
        <p:txBody>
          <a:bodyPr wrap="square">
            <a:spAutoFit/>
          </a:bodyPr>
          <a:lstStyle/>
          <a:p>
            <a:r>
              <a:rPr lang="en-CA" b="1" dirty="0"/>
              <a:t>Classification</a:t>
            </a:r>
          </a:p>
          <a:p>
            <a:r>
              <a:rPr lang="en-CA" dirty="0"/>
              <a:t>Other application, of the HSV color space can be the day/night classification depending on the average Value, (amount of light).</a:t>
            </a:r>
          </a:p>
        </p:txBody>
      </p:sp>
      <p:pic>
        <p:nvPicPr>
          <p:cNvPr id="7" name="Picture 6">
            <a:extLst>
              <a:ext uri="{FF2B5EF4-FFF2-40B4-BE49-F238E27FC236}">
                <a16:creationId xmlns:a16="http://schemas.microsoft.com/office/drawing/2014/main" id="{F77E12BB-0602-54B0-501E-9D43C61CAAFD}"/>
              </a:ext>
            </a:extLst>
          </p:cNvPr>
          <p:cNvPicPr>
            <a:picLocks noChangeAspect="1"/>
          </p:cNvPicPr>
          <p:nvPr/>
        </p:nvPicPr>
        <p:blipFill>
          <a:blip r:embed="rId2"/>
          <a:stretch>
            <a:fillRect/>
          </a:stretch>
        </p:blipFill>
        <p:spPr>
          <a:xfrm>
            <a:off x="4143102" y="3057473"/>
            <a:ext cx="3905795" cy="743054"/>
          </a:xfrm>
          <a:prstGeom prst="rect">
            <a:avLst/>
          </a:prstGeom>
        </p:spPr>
      </p:pic>
      <p:sp>
        <p:nvSpPr>
          <p:cNvPr id="9" name="TextBox 8">
            <a:extLst>
              <a:ext uri="{FF2B5EF4-FFF2-40B4-BE49-F238E27FC236}">
                <a16:creationId xmlns:a16="http://schemas.microsoft.com/office/drawing/2014/main" id="{24594B44-8959-87D4-4FB3-F19250550A60}"/>
              </a:ext>
            </a:extLst>
          </p:cNvPr>
          <p:cNvSpPr txBox="1"/>
          <p:nvPr/>
        </p:nvSpPr>
        <p:spPr>
          <a:xfrm>
            <a:off x="838199" y="4287434"/>
            <a:ext cx="10515599" cy="369332"/>
          </a:xfrm>
          <a:prstGeom prst="rect">
            <a:avLst/>
          </a:prstGeom>
          <a:noFill/>
        </p:spPr>
        <p:txBody>
          <a:bodyPr wrap="square">
            <a:spAutoFit/>
          </a:bodyPr>
          <a:lstStyle/>
          <a:p>
            <a:r>
              <a:rPr lang="en-CA" dirty="0"/>
              <a:t>If the average is greater than 120 for example, is a day image, otherwise, a night image.</a:t>
            </a:r>
          </a:p>
        </p:txBody>
      </p:sp>
    </p:spTree>
    <p:extLst>
      <p:ext uri="{BB962C8B-B14F-4D97-AF65-F5344CB8AC3E}">
        <p14:creationId xmlns:p14="http://schemas.microsoft.com/office/powerpoint/2010/main" val="2498478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Disclaimer</a:t>
            </a:r>
          </a:p>
        </p:txBody>
      </p:sp>
      <p:sp>
        <p:nvSpPr>
          <p:cNvPr id="3" name="Content Placeholder 2"/>
          <p:cNvSpPr>
            <a:spLocks noGrp="1"/>
          </p:cNvSpPr>
          <p:nvPr>
            <p:ph idx="1"/>
          </p:nvPr>
        </p:nvSpPr>
        <p:spPr/>
        <p:txBody>
          <a:bodyPr>
            <a:normAutofit/>
          </a:bodyPr>
          <a:lstStyle/>
          <a:p>
            <a:pPr marL="0" indent="0" algn="just">
              <a:buNone/>
            </a:pPr>
            <a:r>
              <a:rPr lang="en-US" dirty="0"/>
              <a:t>Due to nature of the course, various materials have compiled from different open source resources with some moderation. I sincerely acknowledge their hard work and contribution</a:t>
            </a:r>
          </a:p>
        </p:txBody>
      </p:sp>
      <p:sp>
        <p:nvSpPr>
          <p:cNvPr id="4" name="Slide Number Placeholder 3">
            <a:extLst>
              <a:ext uri="{FF2B5EF4-FFF2-40B4-BE49-F238E27FC236}">
                <a16:creationId xmlns:a16="http://schemas.microsoft.com/office/drawing/2014/main" id="{8C5730A2-842A-A749-8934-330257B719B8}"/>
              </a:ext>
            </a:extLst>
          </p:cNvPr>
          <p:cNvSpPr>
            <a:spLocks noGrp="1"/>
          </p:cNvSpPr>
          <p:nvPr>
            <p:ph type="sldNum" sz="quarter" idx="12"/>
          </p:nvPr>
        </p:nvSpPr>
        <p:spPr/>
        <p:txBody>
          <a:bodyPr/>
          <a:lstStyle/>
          <a:p>
            <a:fld id="{B20BAE8A-BB5C-499D-956E-1AE79ABD6EE1}" type="slidenum">
              <a:rPr lang="en-CA" smtClean="0"/>
              <a:t>37</a:t>
            </a:fld>
            <a:endParaRPr lang="en-CA"/>
          </a:p>
        </p:txBody>
      </p:sp>
    </p:spTree>
    <p:extLst>
      <p:ext uri="{BB962C8B-B14F-4D97-AF65-F5344CB8AC3E}">
        <p14:creationId xmlns:p14="http://schemas.microsoft.com/office/powerpoint/2010/main" val="2689557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7EB824-E02C-63C0-384C-15E960FB6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833562"/>
            <a:ext cx="4572000" cy="3190875"/>
          </a:xfrm>
          <a:prstGeom prst="rect">
            <a:avLst/>
          </a:prstGeom>
        </p:spPr>
      </p:pic>
      <p:sp>
        <p:nvSpPr>
          <p:cNvPr id="2" name="Slide Number Placeholder 1">
            <a:extLst>
              <a:ext uri="{FF2B5EF4-FFF2-40B4-BE49-F238E27FC236}">
                <a16:creationId xmlns:a16="http://schemas.microsoft.com/office/drawing/2014/main" id="{5FE2ABC8-4751-51D3-EFE6-A7EF728E0614}"/>
              </a:ext>
            </a:extLst>
          </p:cNvPr>
          <p:cNvSpPr>
            <a:spLocks noGrp="1"/>
          </p:cNvSpPr>
          <p:nvPr>
            <p:ph type="sldNum" sz="quarter" idx="12"/>
          </p:nvPr>
        </p:nvSpPr>
        <p:spPr/>
        <p:txBody>
          <a:bodyPr/>
          <a:lstStyle/>
          <a:p>
            <a:fld id="{B20BAE8A-BB5C-499D-956E-1AE79ABD6EE1}" type="slidenum">
              <a:rPr lang="en-CA" smtClean="0"/>
              <a:t>38</a:t>
            </a:fld>
            <a:endParaRPr lang="en-CA"/>
          </a:p>
        </p:txBody>
      </p:sp>
    </p:spTree>
    <p:extLst>
      <p:ext uri="{BB962C8B-B14F-4D97-AF65-F5344CB8AC3E}">
        <p14:creationId xmlns:p14="http://schemas.microsoft.com/office/powerpoint/2010/main" val="2453824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D24D-9EC0-A646-65B6-D7A678C6F3F5}"/>
              </a:ext>
            </a:extLst>
          </p:cNvPr>
          <p:cNvSpPr>
            <a:spLocks noGrp="1"/>
          </p:cNvSpPr>
          <p:nvPr>
            <p:ph type="title"/>
          </p:nvPr>
        </p:nvSpPr>
        <p:spPr>
          <a:xfrm>
            <a:off x="838200" y="136587"/>
            <a:ext cx="10515600" cy="593663"/>
          </a:xfrm>
        </p:spPr>
        <p:txBody>
          <a:bodyPr>
            <a:normAutofit fontScale="90000"/>
          </a:bodyPr>
          <a:lstStyle/>
          <a:p>
            <a:r>
              <a:rPr lang="en-US" b="1" dirty="0"/>
              <a:t>Digital Images</a:t>
            </a:r>
            <a:endParaRPr lang="en-CA" dirty="0"/>
          </a:p>
        </p:txBody>
      </p:sp>
      <p:sp>
        <p:nvSpPr>
          <p:cNvPr id="3" name="Slide Number Placeholder 2">
            <a:extLst>
              <a:ext uri="{FF2B5EF4-FFF2-40B4-BE49-F238E27FC236}">
                <a16:creationId xmlns:a16="http://schemas.microsoft.com/office/drawing/2014/main" id="{B54C067A-38D2-8956-5891-D1967EE68096}"/>
              </a:ext>
            </a:extLst>
          </p:cNvPr>
          <p:cNvSpPr>
            <a:spLocks noGrp="1"/>
          </p:cNvSpPr>
          <p:nvPr>
            <p:ph type="sldNum" sz="quarter" idx="12"/>
          </p:nvPr>
        </p:nvSpPr>
        <p:spPr/>
        <p:txBody>
          <a:bodyPr/>
          <a:lstStyle/>
          <a:p>
            <a:fld id="{B20BAE8A-BB5C-499D-956E-1AE79ABD6EE1}" type="slidenum">
              <a:rPr lang="en-CA" smtClean="0"/>
              <a:t>4</a:t>
            </a:fld>
            <a:endParaRPr lang="en-CA"/>
          </a:p>
        </p:txBody>
      </p:sp>
      <p:sp>
        <p:nvSpPr>
          <p:cNvPr id="5" name="TextBox 4">
            <a:extLst>
              <a:ext uri="{FF2B5EF4-FFF2-40B4-BE49-F238E27FC236}">
                <a16:creationId xmlns:a16="http://schemas.microsoft.com/office/drawing/2014/main" id="{0B0F33BF-A8C0-5421-3F70-FA38810582D4}"/>
              </a:ext>
            </a:extLst>
          </p:cNvPr>
          <p:cNvSpPr txBox="1"/>
          <p:nvPr/>
        </p:nvSpPr>
        <p:spPr>
          <a:xfrm>
            <a:off x="765699" y="1017362"/>
            <a:ext cx="10073936" cy="369332"/>
          </a:xfrm>
          <a:prstGeom prst="rect">
            <a:avLst/>
          </a:prstGeom>
          <a:noFill/>
        </p:spPr>
        <p:txBody>
          <a:bodyPr wrap="square">
            <a:spAutoFit/>
          </a:bodyPr>
          <a:lstStyle/>
          <a:p>
            <a:pPr marL="285750" indent="-285750">
              <a:buFont typeface="Arial" panose="020B0604020202020204" pitchFamily="34" charset="0"/>
              <a:buChar char="•"/>
            </a:pPr>
            <a:r>
              <a:rPr lang="en-CA" dirty="0"/>
              <a:t>Image processing is used to solve challenging problems in many science and engineering applications.</a:t>
            </a:r>
          </a:p>
        </p:txBody>
      </p:sp>
      <p:sp>
        <p:nvSpPr>
          <p:cNvPr id="7" name="TextBox 6">
            <a:extLst>
              <a:ext uri="{FF2B5EF4-FFF2-40B4-BE49-F238E27FC236}">
                <a16:creationId xmlns:a16="http://schemas.microsoft.com/office/drawing/2014/main" id="{FBFF78C2-EDF9-AE6E-E27F-5C2F66292954}"/>
              </a:ext>
            </a:extLst>
          </p:cNvPr>
          <p:cNvSpPr txBox="1"/>
          <p:nvPr/>
        </p:nvSpPr>
        <p:spPr>
          <a:xfrm>
            <a:off x="765699" y="1576152"/>
            <a:ext cx="10429043" cy="646331"/>
          </a:xfrm>
          <a:prstGeom prst="rect">
            <a:avLst/>
          </a:prstGeom>
          <a:noFill/>
        </p:spPr>
        <p:txBody>
          <a:bodyPr wrap="square">
            <a:spAutoFit/>
          </a:bodyPr>
          <a:lstStyle/>
          <a:p>
            <a:pPr marL="285750" indent="-285750">
              <a:buFont typeface="Arial" panose="020B0604020202020204" pitchFamily="34" charset="0"/>
              <a:buChar char="•"/>
            </a:pPr>
            <a:r>
              <a:rPr lang="en-CA" dirty="0"/>
              <a:t>But before we can process an image in MATLAB or OpenCV, it must be captured and stored in a digital format. </a:t>
            </a:r>
          </a:p>
        </p:txBody>
      </p:sp>
      <p:pic>
        <p:nvPicPr>
          <p:cNvPr id="9" name="Picture 8">
            <a:extLst>
              <a:ext uri="{FF2B5EF4-FFF2-40B4-BE49-F238E27FC236}">
                <a16:creationId xmlns:a16="http://schemas.microsoft.com/office/drawing/2014/main" id="{2B509A22-C974-0BB6-0B59-2DD3E3D6E3FC}"/>
              </a:ext>
            </a:extLst>
          </p:cNvPr>
          <p:cNvPicPr>
            <a:picLocks noChangeAspect="1"/>
          </p:cNvPicPr>
          <p:nvPr/>
        </p:nvPicPr>
        <p:blipFill>
          <a:blip r:embed="rId2"/>
          <a:stretch>
            <a:fillRect/>
          </a:stretch>
        </p:blipFill>
        <p:spPr>
          <a:xfrm>
            <a:off x="2161091" y="2043753"/>
            <a:ext cx="7266994" cy="1488583"/>
          </a:xfrm>
          <a:prstGeom prst="rect">
            <a:avLst/>
          </a:prstGeom>
        </p:spPr>
      </p:pic>
      <p:sp>
        <p:nvSpPr>
          <p:cNvPr id="11" name="TextBox 10">
            <a:extLst>
              <a:ext uri="{FF2B5EF4-FFF2-40B4-BE49-F238E27FC236}">
                <a16:creationId xmlns:a16="http://schemas.microsoft.com/office/drawing/2014/main" id="{8AF02C1C-64B9-B104-F8D5-96A279085680}"/>
              </a:ext>
            </a:extLst>
          </p:cNvPr>
          <p:cNvSpPr txBox="1"/>
          <p:nvPr/>
        </p:nvSpPr>
        <p:spPr>
          <a:xfrm>
            <a:off x="765699" y="3630605"/>
            <a:ext cx="9834239" cy="369332"/>
          </a:xfrm>
          <a:prstGeom prst="rect">
            <a:avLst/>
          </a:prstGeom>
          <a:noFill/>
        </p:spPr>
        <p:txBody>
          <a:bodyPr wrap="square">
            <a:spAutoFit/>
          </a:bodyPr>
          <a:lstStyle/>
          <a:p>
            <a:pPr marL="285750" indent="-285750">
              <a:buFont typeface="Arial" panose="020B0604020202020204" pitchFamily="34" charset="0"/>
              <a:buChar char="•"/>
            </a:pPr>
            <a:r>
              <a:rPr lang="en-CA" dirty="0"/>
              <a:t>There are different image types we're likely to encounter and they can have different file formats</a:t>
            </a:r>
          </a:p>
        </p:txBody>
      </p:sp>
      <p:pic>
        <p:nvPicPr>
          <p:cNvPr id="13" name="Picture 12">
            <a:extLst>
              <a:ext uri="{FF2B5EF4-FFF2-40B4-BE49-F238E27FC236}">
                <a16:creationId xmlns:a16="http://schemas.microsoft.com/office/drawing/2014/main" id="{DA4ABDCE-EA80-DAEA-A4AE-8B9FAD8C206E}"/>
              </a:ext>
            </a:extLst>
          </p:cNvPr>
          <p:cNvPicPr>
            <a:picLocks noChangeAspect="1"/>
          </p:cNvPicPr>
          <p:nvPr/>
        </p:nvPicPr>
        <p:blipFill>
          <a:blip r:embed="rId3"/>
          <a:stretch>
            <a:fillRect/>
          </a:stretch>
        </p:blipFill>
        <p:spPr>
          <a:xfrm>
            <a:off x="3087324" y="4363923"/>
            <a:ext cx="5430685" cy="2121361"/>
          </a:xfrm>
          <a:prstGeom prst="rect">
            <a:avLst/>
          </a:prstGeom>
        </p:spPr>
      </p:pic>
    </p:spTree>
    <p:extLst>
      <p:ext uri="{BB962C8B-B14F-4D97-AF65-F5344CB8AC3E}">
        <p14:creationId xmlns:p14="http://schemas.microsoft.com/office/powerpoint/2010/main" val="204023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69063-753D-9F0E-5040-016FB741876C}"/>
              </a:ext>
            </a:extLst>
          </p:cNvPr>
          <p:cNvSpPr>
            <a:spLocks noGrp="1"/>
          </p:cNvSpPr>
          <p:nvPr>
            <p:ph type="title"/>
          </p:nvPr>
        </p:nvSpPr>
        <p:spPr>
          <a:xfrm>
            <a:off x="838200" y="365126"/>
            <a:ext cx="10515600" cy="522642"/>
          </a:xfrm>
        </p:spPr>
        <p:txBody>
          <a:bodyPr>
            <a:normAutofit fontScale="90000"/>
          </a:bodyPr>
          <a:lstStyle/>
          <a:p>
            <a:r>
              <a:rPr lang="en-US" b="1" dirty="0"/>
              <a:t>Digital Images</a:t>
            </a:r>
            <a:endParaRPr lang="en-CA" dirty="0"/>
          </a:p>
        </p:txBody>
      </p:sp>
      <p:sp>
        <p:nvSpPr>
          <p:cNvPr id="3" name="Slide Number Placeholder 2">
            <a:extLst>
              <a:ext uri="{FF2B5EF4-FFF2-40B4-BE49-F238E27FC236}">
                <a16:creationId xmlns:a16="http://schemas.microsoft.com/office/drawing/2014/main" id="{187370B4-2C79-BCFD-36EC-B6F157BA8F9F}"/>
              </a:ext>
            </a:extLst>
          </p:cNvPr>
          <p:cNvSpPr>
            <a:spLocks noGrp="1"/>
          </p:cNvSpPr>
          <p:nvPr>
            <p:ph type="sldNum" sz="quarter" idx="12"/>
          </p:nvPr>
        </p:nvSpPr>
        <p:spPr/>
        <p:txBody>
          <a:bodyPr/>
          <a:lstStyle/>
          <a:p>
            <a:fld id="{B20BAE8A-BB5C-499D-956E-1AE79ABD6EE1}" type="slidenum">
              <a:rPr lang="en-CA" smtClean="0"/>
              <a:t>5</a:t>
            </a:fld>
            <a:endParaRPr lang="en-CA"/>
          </a:p>
        </p:txBody>
      </p:sp>
      <p:pic>
        <p:nvPicPr>
          <p:cNvPr id="5" name="Picture 4">
            <a:extLst>
              <a:ext uri="{FF2B5EF4-FFF2-40B4-BE49-F238E27FC236}">
                <a16:creationId xmlns:a16="http://schemas.microsoft.com/office/drawing/2014/main" id="{9B74E889-E803-AC66-9803-6381A5DCA448}"/>
              </a:ext>
            </a:extLst>
          </p:cNvPr>
          <p:cNvPicPr>
            <a:picLocks noChangeAspect="1"/>
          </p:cNvPicPr>
          <p:nvPr/>
        </p:nvPicPr>
        <p:blipFill>
          <a:blip r:embed="rId2"/>
          <a:stretch>
            <a:fillRect/>
          </a:stretch>
        </p:blipFill>
        <p:spPr>
          <a:xfrm>
            <a:off x="5024761" y="1378557"/>
            <a:ext cx="1774406" cy="1246309"/>
          </a:xfrm>
          <a:prstGeom prst="rect">
            <a:avLst/>
          </a:prstGeom>
        </p:spPr>
      </p:pic>
      <p:sp>
        <p:nvSpPr>
          <p:cNvPr id="7" name="TextBox 6">
            <a:extLst>
              <a:ext uri="{FF2B5EF4-FFF2-40B4-BE49-F238E27FC236}">
                <a16:creationId xmlns:a16="http://schemas.microsoft.com/office/drawing/2014/main" id="{6B3137E9-D171-E10A-6504-F95D6037B6C6}"/>
              </a:ext>
            </a:extLst>
          </p:cNvPr>
          <p:cNvSpPr txBox="1"/>
          <p:nvPr/>
        </p:nvSpPr>
        <p:spPr>
          <a:xfrm>
            <a:off x="6500673" y="809997"/>
            <a:ext cx="3992731" cy="646331"/>
          </a:xfrm>
          <a:prstGeom prst="rect">
            <a:avLst/>
          </a:prstGeom>
          <a:noFill/>
        </p:spPr>
        <p:txBody>
          <a:bodyPr wrap="square">
            <a:spAutoFit/>
          </a:bodyPr>
          <a:lstStyle/>
          <a:p>
            <a:r>
              <a:rPr lang="en-CA" dirty="0"/>
              <a:t>Digital cameras use electronic light receptors.</a:t>
            </a:r>
          </a:p>
        </p:txBody>
      </p:sp>
      <p:pic>
        <p:nvPicPr>
          <p:cNvPr id="9" name="Picture 8">
            <a:extLst>
              <a:ext uri="{FF2B5EF4-FFF2-40B4-BE49-F238E27FC236}">
                <a16:creationId xmlns:a16="http://schemas.microsoft.com/office/drawing/2014/main" id="{181CA9B9-348E-30D7-85BE-81A6083FC84B}"/>
              </a:ext>
            </a:extLst>
          </p:cNvPr>
          <p:cNvPicPr>
            <a:picLocks noChangeAspect="1"/>
          </p:cNvPicPr>
          <p:nvPr/>
        </p:nvPicPr>
        <p:blipFill>
          <a:blip r:embed="rId3"/>
          <a:stretch>
            <a:fillRect/>
          </a:stretch>
        </p:blipFill>
        <p:spPr>
          <a:xfrm>
            <a:off x="651768" y="1378556"/>
            <a:ext cx="6251121" cy="1246309"/>
          </a:xfrm>
          <a:prstGeom prst="rect">
            <a:avLst/>
          </a:prstGeom>
        </p:spPr>
      </p:pic>
      <p:sp>
        <p:nvSpPr>
          <p:cNvPr id="11" name="TextBox 10">
            <a:extLst>
              <a:ext uri="{FF2B5EF4-FFF2-40B4-BE49-F238E27FC236}">
                <a16:creationId xmlns:a16="http://schemas.microsoft.com/office/drawing/2014/main" id="{7F9957B4-3A9D-ABCA-4BD7-330FE1301FC0}"/>
              </a:ext>
            </a:extLst>
          </p:cNvPr>
          <p:cNvSpPr txBox="1"/>
          <p:nvPr/>
        </p:nvSpPr>
        <p:spPr>
          <a:xfrm>
            <a:off x="6799167" y="1737501"/>
            <a:ext cx="4702945" cy="923330"/>
          </a:xfrm>
          <a:prstGeom prst="rect">
            <a:avLst/>
          </a:prstGeom>
          <a:noFill/>
        </p:spPr>
        <p:txBody>
          <a:bodyPr wrap="square">
            <a:spAutoFit/>
          </a:bodyPr>
          <a:lstStyle/>
          <a:p>
            <a:r>
              <a:rPr lang="en-CA" dirty="0"/>
              <a:t>These receptors use photosensitive materials to convert incoming light waves into electrical signals.</a:t>
            </a:r>
          </a:p>
        </p:txBody>
      </p:sp>
      <p:pic>
        <p:nvPicPr>
          <p:cNvPr id="13" name="Picture 12">
            <a:extLst>
              <a:ext uri="{FF2B5EF4-FFF2-40B4-BE49-F238E27FC236}">
                <a16:creationId xmlns:a16="http://schemas.microsoft.com/office/drawing/2014/main" id="{E959A262-6546-C8F4-4346-6F3B68777DDF}"/>
              </a:ext>
            </a:extLst>
          </p:cNvPr>
          <p:cNvPicPr>
            <a:picLocks noChangeAspect="1"/>
          </p:cNvPicPr>
          <p:nvPr/>
        </p:nvPicPr>
        <p:blipFill>
          <a:blip r:embed="rId4"/>
          <a:stretch>
            <a:fillRect/>
          </a:stretch>
        </p:blipFill>
        <p:spPr>
          <a:xfrm>
            <a:off x="5769792" y="2660831"/>
            <a:ext cx="1461762" cy="1069581"/>
          </a:xfrm>
          <a:prstGeom prst="rect">
            <a:avLst/>
          </a:prstGeom>
        </p:spPr>
      </p:pic>
      <p:sp>
        <p:nvSpPr>
          <p:cNvPr id="15" name="TextBox 14">
            <a:extLst>
              <a:ext uri="{FF2B5EF4-FFF2-40B4-BE49-F238E27FC236}">
                <a16:creationId xmlns:a16="http://schemas.microsoft.com/office/drawing/2014/main" id="{77766F02-084F-D6C6-4873-DEA9F6DCF853}"/>
              </a:ext>
            </a:extLst>
          </p:cNvPr>
          <p:cNvSpPr txBox="1"/>
          <p:nvPr/>
        </p:nvSpPr>
        <p:spPr>
          <a:xfrm>
            <a:off x="7113232" y="2846087"/>
            <a:ext cx="4987032" cy="1200329"/>
          </a:xfrm>
          <a:prstGeom prst="rect">
            <a:avLst/>
          </a:prstGeom>
          <a:noFill/>
        </p:spPr>
        <p:txBody>
          <a:bodyPr wrap="square">
            <a:spAutoFit/>
          </a:bodyPr>
          <a:lstStyle/>
          <a:p>
            <a:r>
              <a:rPr lang="en-CA" dirty="0"/>
              <a:t>And record the electrical signals as numeric intensity values. Humans perceive intensity as brightness, which is determined by the amplitude of the light.</a:t>
            </a:r>
          </a:p>
        </p:txBody>
      </p:sp>
      <p:pic>
        <p:nvPicPr>
          <p:cNvPr id="17" name="Picture 16">
            <a:extLst>
              <a:ext uri="{FF2B5EF4-FFF2-40B4-BE49-F238E27FC236}">
                <a16:creationId xmlns:a16="http://schemas.microsoft.com/office/drawing/2014/main" id="{A74906E4-90BD-B3BA-51BA-D9A9CB3AEDD2}"/>
              </a:ext>
            </a:extLst>
          </p:cNvPr>
          <p:cNvPicPr>
            <a:picLocks noChangeAspect="1"/>
          </p:cNvPicPr>
          <p:nvPr/>
        </p:nvPicPr>
        <p:blipFill>
          <a:blip r:embed="rId5"/>
          <a:stretch>
            <a:fillRect/>
          </a:stretch>
        </p:blipFill>
        <p:spPr>
          <a:xfrm>
            <a:off x="440343" y="3980377"/>
            <a:ext cx="6672890" cy="1170683"/>
          </a:xfrm>
          <a:prstGeom prst="rect">
            <a:avLst/>
          </a:prstGeom>
        </p:spPr>
      </p:pic>
      <p:sp>
        <p:nvSpPr>
          <p:cNvPr id="19" name="TextBox 18">
            <a:extLst>
              <a:ext uri="{FF2B5EF4-FFF2-40B4-BE49-F238E27FC236}">
                <a16:creationId xmlns:a16="http://schemas.microsoft.com/office/drawing/2014/main" id="{B3C7DDF4-A081-DDCE-B96D-2300A838DECD}"/>
              </a:ext>
            </a:extLst>
          </p:cNvPr>
          <p:cNvSpPr txBox="1"/>
          <p:nvPr/>
        </p:nvSpPr>
        <p:spPr>
          <a:xfrm>
            <a:off x="7113232" y="4495442"/>
            <a:ext cx="4638425" cy="923330"/>
          </a:xfrm>
          <a:prstGeom prst="rect">
            <a:avLst/>
          </a:prstGeom>
          <a:noFill/>
        </p:spPr>
        <p:txBody>
          <a:bodyPr wrap="square">
            <a:spAutoFit/>
          </a:bodyPr>
          <a:lstStyle/>
          <a:p>
            <a:r>
              <a:rPr lang="en-CA" dirty="0">
                <a:solidFill>
                  <a:schemeClr val="bg2">
                    <a:lumMod val="50000"/>
                  </a:schemeClr>
                </a:solidFill>
              </a:rPr>
              <a:t>Monochrome</a:t>
            </a:r>
            <a:r>
              <a:rPr lang="en-CA" dirty="0"/>
              <a:t> sensors record only intensity values that are used to capture grayscale images.</a:t>
            </a:r>
          </a:p>
        </p:txBody>
      </p:sp>
    </p:spTree>
    <p:extLst>
      <p:ext uri="{BB962C8B-B14F-4D97-AF65-F5344CB8AC3E}">
        <p14:creationId xmlns:p14="http://schemas.microsoft.com/office/powerpoint/2010/main" val="3731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4F9F2-2AE9-C213-77D1-F61EE189850D}"/>
              </a:ext>
            </a:extLst>
          </p:cNvPr>
          <p:cNvSpPr>
            <a:spLocks noGrp="1"/>
          </p:cNvSpPr>
          <p:nvPr>
            <p:ph type="title"/>
          </p:nvPr>
        </p:nvSpPr>
        <p:spPr>
          <a:xfrm>
            <a:off x="838200" y="225810"/>
            <a:ext cx="10515600" cy="451621"/>
          </a:xfrm>
        </p:spPr>
        <p:txBody>
          <a:bodyPr>
            <a:normAutofit fontScale="90000"/>
          </a:bodyPr>
          <a:lstStyle/>
          <a:p>
            <a:r>
              <a:rPr lang="en-US" b="1" dirty="0"/>
              <a:t>Digital Images</a:t>
            </a:r>
            <a:endParaRPr lang="en-CA" dirty="0"/>
          </a:p>
        </p:txBody>
      </p:sp>
      <p:sp>
        <p:nvSpPr>
          <p:cNvPr id="3" name="Slide Number Placeholder 2">
            <a:extLst>
              <a:ext uri="{FF2B5EF4-FFF2-40B4-BE49-F238E27FC236}">
                <a16:creationId xmlns:a16="http://schemas.microsoft.com/office/drawing/2014/main" id="{5E4E294D-10AE-1EFA-A08F-B51B64074917}"/>
              </a:ext>
            </a:extLst>
          </p:cNvPr>
          <p:cNvSpPr>
            <a:spLocks noGrp="1"/>
          </p:cNvSpPr>
          <p:nvPr>
            <p:ph type="sldNum" sz="quarter" idx="12"/>
          </p:nvPr>
        </p:nvSpPr>
        <p:spPr/>
        <p:txBody>
          <a:bodyPr/>
          <a:lstStyle/>
          <a:p>
            <a:fld id="{B20BAE8A-BB5C-499D-956E-1AE79ABD6EE1}" type="slidenum">
              <a:rPr lang="en-CA" smtClean="0"/>
              <a:t>6</a:t>
            </a:fld>
            <a:endParaRPr lang="en-CA"/>
          </a:p>
        </p:txBody>
      </p:sp>
      <p:pic>
        <p:nvPicPr>
          <p:cNvPr id="5" name="Picture 4">
            <a:extLst>
              <a:ext uri="{FF2B5EF4-FFF2-40B4-BE49-F238E27FC236}">
                <a16:creationId xmlns:a16="http://schemas.microsoft.com/office/drawing/2014/main" id="{9685693B-50FA-5F8B-DEA3-3BC5E4ECAD3E}"/>
              </a:ext>
            </a:extLst>
          </p:cNvPr>
          <p:cNvPicPr>
            <a:picLocks noChangeAspect="1"/>
          </p:cNvPicPr>
          <p:nvPr/>
        </p:nvPicPr>
        <p:blipFill>
          <a:blip r:embed="rId2"/>
          <a:stretch>
            <a:fillRect/>
          </a:stretch>
        </p:blipFill>
        <p:spPr>
          <a:xfrm>
            <a:off x="1065321" y="964444"/>
            <a:ext cx="6662390" cy="3732916"/>
          </a:xfrm>
          <a:prstGeom prst="rect">
            <a:avLst/>
          </a:prstGeom>
        </p:spPr>
      </p:pic>
      <p:sp>
        <p:nvSpPr>
          <p:cNvPr id="7" name="TextBox 6">
            <a:extLst>
              <a:ext uri="{FF2B5EF4-FFF2-40B4-BE49-F238E27FC236}">
                <a16:creationId xmlns:a16="http://schemas.microsoft.com/office/drawing/2014/main" id="{B1813430-DEAD-68DE-2D00-F12AFA643B5B}"/>
              </a:ext>
            </a:extLst>
          </p:cNvPr>
          <p:cNvSpPr txBox="1"/>
          <p:nvPr/>
        </p:nvSpPr>
        <p:spPr>
          <a:xfrm>
            <a:off x="7680363" y="1353574"/>
            <a:ext cx="4223552" cy="1477328"/>
          </a:xfrm>
          <a:prstGeom prst="rect">
            <a:avLst/>
          </a:prstGeom>
          <a:noFill/>
        </p:spPr>
        <p:txBody>
          <a:bodyPr wrap="square">
            <a:spAutoFit/>
          </a:bodyPr>
          <a:lstStyle/>
          <a:p>
            <a:r>
              <a:rPr lang="en-CA" dirty="0"/>
              <a:t>To create color images, multiple sensors are used to record the intensity of incoming light at three different wavelengths, which humans perceive as red, green, and blue. </a:t>
            </a:r>
          </a:p>
        </p:txBody>
      </p:sp>
      <p:pic>
        <p:nvPicPr>
          <p:cNvPr id="9" name="Picture 8">
            <a:extLst>
              <a:ext uri="{FF2B5EF4-FFF2-40B4-BE49-F238E27FC236}">
                <a16:creationId xmlns:a16="http://schemas.microsoft.com/office/drawing/2014/main" id="{59A5688A-14F9-A41B-53A2-D00455BEC912}"/>
              </a:ext>
            </a:extLst>
          </p:cNvPr>
          <p:cNvPicPr>
            <a:picLocks noChangeAspect="1"/>
          </p:cNvPicPr>
          <p:nvPr/>
        </p:nvPicPr>
        <p:blipFill>
          <a:blip r:embed="rId3"/>
          <a:stretch>
            <a:fillRect/>
          </a:stretch>
        </p:blipFill>
        <p:spPr>
          <a:xfrm>
            <a:off x="706880" y="1059807"/>
            <a:ext cx="7020831" cy="3924566"/>
          </a:xfrm>
          <a:prstGeom prst="rect">
            <a:avLst/>
          </a:prstGeom>
        </p:spPr>
      </p:pic>
      <p:sp>
        <p:nvSpPr>
          <p:cNvPr id="11" name="TextBox 10">
            <a:extLst>
              <a:ext uri="{FF2B5EF4-FFF2-40B4-BE49-F238E27FC236}">
                <a16:creationId xmlns:a16="http://schemas.microsoft.com/office/drawing/2014/main" id="{771AF893-1B08-F9F4-B84E-D620CF0C4CF3}"/>
              </a:ext>
            </a:extLst>
          </p:cNvPr>
          <p:cNvSpPr txBox="1"/>
          <p:nvPr/>
        </p:nvSpPr>
        <p:spPr>
          <a:xfrm>
            <a:off x="7727711" y="3220032"/>
            <a:ext cx="3282519" cy="646331"/>
          </a:xfrm>
          <a:prstGeom prst="rect">
            <a:avLst/>
          </a:prstGeom>
          <a:noFill/>
        </p:spPr>
        <p:txBody>
          <a:bodyPr wrap="square">
            <a:spAutoFit/>
          </a:bodyPr>
          <a:lstStyle/>
          <a:p>
            <a:r>
              <a:rPr lang="en-CA" dirty="0"/>
              <a:t>These color components are called channels.</a:t>
            </a:r>
          </a:p>
        </p:txBody>
      </p:sp>
      <p:pic>
        <p:nvPicPr>
          <p:cNvPr id="13" name="Picture 12">
            <a:extLst>
              <a:ext uri="{FF2B5EF4-FFF2-40B4-BE49-F238E27FC236}">
                <a16:creationId xmlns:a16="http://schemas.microsoft.com/office/drawing/2014/main" id="{24C0B8BF-F786-4615-DD78-6EC282225429}"/>
              </a:ext>
            </a:extLst>
          </p:cNvPr>
          <p:cNvPicPr>
            <a:picLocks noChangeAspect="1"/>
          </p:cNvPicPr>
          <p:nvPr/>
        </p:nvPicPr>
        <p:blipFill>
          <a:blip r:embed="rId4"/>
          <a:stretch>
            <a:fillRect/>
          </a:stretch>
        </p:blipFill>
        <p:spPr>
          <a:xfrm>
            <a:off x="362171" y="1059807"/>
            <a:ext cx="7365540" cy="4088332"/>
          </a:xfrm>
          <a:prstGeom prst="rect">
            <a:avLst/>
          </a:prstGeom>
        </p:spPr>
      </p:pic>
      <p:sp>
        <p:nvSpPr>
          <p:cNvPr id="15" name="TextBox 14">
            <a:extLst>
              <a:ext uri="{FF2B5EF4-FFF2-40B4-BE49-F238E27FC236}">
                <a16:creationId xmlns:a16="http://schemas.microsoft.com/office/drawing/2014/main" id="{28721387-1895-320E-6A43-48E3936B6AD2}"/>
              </a:ext>
            </a:extLst>
          </p:cNvPr>
          <p:cNvSpPr txBox="1"/>
          <p:nvPr/>
        </p:nvSpPr>
        <p:spPr>
          <a:xfrm>
            <a:off x="7727711" y="4317578"/>
            <a:ext cx="3804757" cy="923330"/>
          </a:xfrm>
          <a:prstGeom prst="rect">
            <a:avLst/>
          </a:prstGeom>
          <a:noFill/>
        </p:spPr>
        <p:txBody>
          <a:bodyPr wrap="square">
            <a:spAutoFit/>
          </a:bodyPr>
          <a:lstStyle/>
          <a:p>
            <a:r>
              <a:rPr lang="en-CA" dirty="0"/>
              <a:t>Channels can be recombined according to their intensities to form the original color.</a:t>
            </a:r>
          </a:p>
        </p:txBody>
      </p:sp>
    </p:spTree>
    <p:extLst>
      <p:ext uri="{BB962C8B-B14F-4D97-AF65-F5344CB8AC3E}">
        <p14:creationId xmlns:p14="http://schemas.microsoft.com/office/powerpoint/2010/main" val="288295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6931F-79A7-2FA0-7887-CD9F17471EC3}"/>
              </a:ext>
            </a:extLst>
          </p:cNvPr>
          <p:cNvSpPr>
            <a:spLocks noGrp="1"/>
          </p:cNvSpPr>
          <p:nvPr>
            <p:ph type="title"/>
          </p:nvPr>
        </p:nvSpPr>
        <p:spPr>
          <a:xfrm>
            <a:off x="838200" y="365125"/>
            <a:ext cx="10515600" cy="593663"/>
          </a:xfrm>
        </p:spPr>
        <p:txBody>
          <a:bodyPr>
            <a:normAutofit fontScale="90000"/>
          </a:bodyPr>
          <a:lstStyle/>
          <a:p>
            <a:r>
              <a:rPr lang="en-US" b="1" dirty="0"/>
              <a:t>Digital Images</a:t>
            </a:r>
            <a:endParaRPr lang="en-CA" dirty="0"/>
          </a:p>
        </p:txBody>
      </p:sp>
      <p:sp>
        <p:nvSpPr>
          <p:cNvPr id="3" name="Slide Number Placeholder 2">
            <a:extLst>
              <a:ext uri="{FF2B5EF4-FFF2-40B4-BE49-F238E27FC236}">
                <a16:creationId xmlns:a16="http://schemas.microsoft.com/office/drawing/2014/main" id="{AB7F39AA-8BA5-1C6E-2487-0CBB6F96376B}"/>
              </a:ext>
            </a:extLst>
          </p:cNvPr>
          <p:cNvSpPr>
            <a:spLocks noGrp="1"/>
          </p:cNvSpPr>
          <p:nvPr>
            <p:ph type="sldNum" sz="quarter" idx="12"/>
          </p:nvPr>
        </p:nvSpPr>
        <p:spPr/>
        <p:txBody>
          <a:bodyPr/>
          <a:lstStyle/>
          <a:p>
            <a:fld id="{B20BAE8A-BB5C-499D-956E-1AE79ABD6EE1}" type="slidenum">
              <a:rPr lang="en-CA" smtClean="0"/>
              <a:t>7</a:t>
            </a:fld>
            <a:endParaRPr lang="en-CA"/>
          </a:p>
        </p:txBody>
      </p:sp>
      <p:pic>
        <p:nvPicPr>
          <p:cNvPr id="5" name="Picture 4">
            <a:extLst>
              <a:ext uri="{FF2B5EF4-FFF2-40B4-BE49-F238E27FC236}">
                <a16:creationId xmlns:a16="http://schemas.microsoft.com/office/drawing/2014/main" id="{8781DCA9-4D53-37CB-2C86-D3E4D3F094F8}"/>
              </a:ext>
            </a:extLst>
          </p:cNvPr>
          <p:cNvPicPr>
            <a:picLocks noChangeAspect="1"/>
          </p:cNvPicPr>
          <p:nvPr/>
        </p:nvPicPr>
        <p:blipFill>
          <a:blip r:embed="rId2"/>
          <a:stretch>
            <a:fillRect/>
          </a:stretch>
        </p:blipFill>
        <p:spPr>
          <a:xfrm>
            <a:off x="715914" y="1221931"/>
            <a:ext cx="3296793" cy="3409987"/>
          </a:xfrm>
          <a:prstGeom prst="rect">
            <a:avLst/>
          </a:prstGeom>
        </p:spPr>
      </p:pic>
      <p:sp>
        <p:nvSpPr>
          <p:cNvPr id="7" name="TextBox 6">
            <a:extLst>
              <a:ext uri="{FF2B5EF4-FFF2-40B4-BE49-F238E27FC236}">
                <a16:creationId xmlns:a16="http://schemas.microsoft.com/office/drawing/2014/main" id="{F4AD077B-46A1-267B-6838-C8348221EE13}"/>
              </a:ext>
            </a:extLst>
          </p:cNvPr>
          <p:cNvSpPr txBox="1"/>
          <p:nvPr/>
        </p:nvSpPr>
        <p:spPr>
          <a:xfrm>
            <a:off x="838200" y="4690789"/>
            <a:ext cx="2970320" cy="923330"/>
          </a:xfrm>
          <a:prstGeom prst="rect">
            <a:avLst/>
          </a:prstGeom>
          <a:noFill/>
        </p:spPr>
        <p:txBody>
          <a:bodyPr wrap="square">
            <a:spAutoFit/>
          </a:bodyPr>
          <a:lstStyle/>
          <a:p>
            <a:r>
              <a:rPr lang="en-CA" dirty="0"/>
              <a:t>Photo receptors are typically organized in a </a:t>
            </a:r>
            <a:r>
              <a:rPr lang="en-CA" b="1" dirty="0"/>
              <a:t>rectangular grid.</a:t>
            </a:r>
          </a:p>
        </p:txBody>
      </p:sp>
      <p:pic>
        <p:nvPicPr>
          <p:cNvPr id="9" name="Picture 8">
            <a:extLst>
              <a:ext uri="{FF2B5EF4-FFF2-40B4-BE49-F238E27FC236}">
                <a16:creationId xmlns:a16="http://schemas.microsoft.com/office/drawing/2014/main" id="{F96A5931-D54B-3754-D346-4624BB0EACFC}"/>
              </a:ext>
            </a:extLst>
          </p:cNvPr>
          <p:cNvPicPr>
            <a:picLocks noChangeAspect="1"/>
          </p:cNvPicPr>
          <p:nvPr/>
        </p:nvPicPr>
        <p:blipFill>
          <a:blip r:embed="rId3"/>
          <a:stretch>
            <a:fillRect/>
          </a:stretch>
        </p:blipFill>
        <p:spPr>
          <a:xfrm>
            <a:off x="838200" y="1221931"/>
            <a:ext cx="7191209" cy="3515138"/>
          </a:xfrm>
          <a:prstGeom prst="rect">
            <a:avLst/>
          </a:prstGeom>
        </p:spPr>
      </p:pic>
      <p:sp>
        <p:nvSpPr>
          <p:cNvPr id="11" name="TextBox 10">
            <a:extLst>
              <a:ext uri="{FF2B5EF4-FFF2-40B4-BE49-F238E27FC236}">
                <a16:creationId xmlns:a16="http://schemas.microsoft.com/office/drawing/2014/main" id="{CD3F0DA9-BDDD-5E96-363F-B960BFD63F47}"/>
              </a:ext>
            </a:extLst>
          </p:cNvPr>
          <p:cNvSpPr txBox="1"/>
          <p:nvPr/>
        </p:nvSpPr>
        <p:spPr>
          <a:xfrm>
            <a:off x="4780400" y="4690789"/>
            <a:ext cx="3371295" cy="1477328"/>
          </a:xfrm>
          <a:prstGeom prst="rect">
            <a:avLst/>
          </a:prstGeom>
          <a:noFill/>
        </p:spPr>
        <p:txBody>
          <a:bodyPr wrap="square">
            <a:spAutoFit/>
          </a:bodyPr>
          <a:lstStyle/>
          <a:p>
            <a:r>
              <a:rPr lang="en-CA" dirty="0"/>
              <a:t>The intensity captured by an individual receptor on the grid is referred to as a </a:t>
            </a:r>
            <a:r>
              <a:rPr lang="en-CA" b="1" dirty="0"/>
              <a:t>pixel</a:t>
            </a:r>
            <a:r>
              <a:rPr lang="en-CA" dirty="0"/>
              <a:t>, where a pixel is the smallest component of a digital image. </a:t>
            </a:r>
          </a:p>
        </p:txBody>
      </p:sp>
      <p:pic>
        <p:nvPicPr>
          <p:cNvPr id="13" name="Picture 12">
            <a:extLst>
              <a:ext uri="{FF2B5EF4-FFF2-40B4-BE49-F238E27FC236}">
                <a16:creationId xmlns:a16="http://schemas.microsoft.com/office/drawing/2014/main" id="{769FB5B5-1928-3DEC-11DB-7C4B8AB2A334}"/>
              </a:ext>
            </a:extLst>
          </p:cNvPr>
          <p:cNvPicPr>
            <a:picLocks noChangeAspect="1"/>
          </p:cNvPicPr>
          <p:nvPr/>
        </p:nvPicPr>
        <p:blipFill>
          <a:blip r:embed="rId4"/>
          <a:stretch>
            <a:fillRect/>
          </a:stretch>
        </p:blipFill>
        <p:spPr>
          <a:xfrm>
            <a:off x="946759" y="1385987"/>
            <a:ext cx="7143793" cy="3245931"/>
          </a:xfrm>
          <a:prstGeom prst="rect">
            <a:avLst/>
          </a:prstGeom>
        </p:spPr>
      </p:pic>
      <p:sp>
        <p:nvSpPr>
          <p:cNvPr id="15" name="TextBox 14">
            <a:extLst>
              <a:ext uri="{FF2B5EF4-FFF2-40B4-BE49-F238E27FC236}">
                <a16:creationId xmlns:a16="http://schemas.microsoft.com/office/drawing/2014/main" id="{F81100B4-6B94-0A8A-BF45-7E51C9C8C81D}"/>
              </a:ext>
            </a:extLst>
          </p:cNvPr>
          <p:cNvSpPr txBox="1"/>
          <p:nvPr/>
        </p:nvSpPr>
        <p:spPr>
          <a:xfrm>
            <a:off x="7928129" y="1705546"/>
            <a:ext cx="4108142" cy="923330"/>
          </a:xfrm>
          <a:prstGeom prst="rect">
            <a:avLst/>
          </a:prstGeom>
          <a:noFill/>
        </p:spPr>
        <p:txBody>
          <a:bodyPr wrap="square">
            <a:spAutoFit/>
          </a:bodyPr>
          <a:lstStyle/>
          <a:p>
            <a:r>
              <a:rPr lang="en-CA" dirty="0"/>
              <a:t>The number of pixels used to form the image is referred to as the image </a:t>
            </a:r>
            <a:r>
              <a:rPr lang="en-CA" b="1" dirty="0"/>
              <a:t>resolution.</a:t>
            </a:r>
          </a:p>
        </p:txBody>
      </p:sp>
    </p:spTree>
    <p:extLst>
      <p:ext uri="{BB962C8B-B14F-4D97-AF65-F5344CB8AC3E}">
        <p14:creationId xmlns:p14="http://schemas.microsoft.com/office/powerpoint/2010/main" val="252597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6931F-79A7-2FA0-7887-CD9F17471EC3}"/>
              </a:ext>
            </a:extLst>
          </p:cNvPr>
          <p:cNvSpPr>
            <a:spLocks noGrp="1"/>
          </p:cNvSpPr>
          <p:nvPr>
            <p:ph type="title"/>
          </p:nvPr>
        </p:nvSpPr>
        <p:spPr>
          <a:xfrm>
            <a:off x="838200" y="365125"/>
            <a:ext cx="10515600" cy="593663"/>
          </a:xfrm>
        </p:spPr>
        <p:txBody>
          <a:bodyPr>
            <a:normAutofit fontScale="90000"/>
          </a:bodyPr>
          <a:lstStyle/>
          <a:p>
            <a:r>
              <a:rPr lang="en-US" b="1" dirty="0"/>
              <a:t>Digital Images</a:t>
            </a:r>
            <a:endParaRPr lang="en-CA" dirty="0"/>
          </a:p>
        </p:txBody>
      </p:sp>
      <p:sp>
        <p:nvSpPr>
          <p:cNvPr id="3" name="Slide Number Placeholder 2">
            <a:extLst>
              <a:ext uri="{FF2B5EF4-FFF2-40B4-BE49-F238E27FC236}">
                <a16:creationId xmlns:a16="http://schemas.microsoft.com/office/drawing/2014/main" id="{AB7F39AA-8BA5-1C6E-2487-0CBB6F96376B}"/>
              </a:ext>
            </a:extLst>
          </p:cNvPr>
          <p:cNvSpPr>
            <a:spLocks noGrp="1"/>
          </p:cNvSpPr>
          <p:nvPr>
            <p:ph type="sldNum" sz="quarter" idx="12"/>
          </p:nvPr>
        </p:nvSpPr>
        <p:spPr/>
        <p:txBody>
          <a:bodyPr/>
          <a:lstStyle/>
          <a:p>
            <a:fld id="{B20BAE8A-BB5C-499D-956E-1AE79ABD6EE1}" type="slidenum">
              <a:rPr lang="en-CA" smtClean="0"/>
              <a:t>8</a:t>
            </a:fld>
            <a:endParaRPr lang="en-CA"/>
          </a:p>
        </p:txBody>
      </p:sp>
      <p:pic>
        <p:nvPicPr>
          <p:cNvPr id="6" name="Picture 5">
            <a:extLst>
              <a:ext uri="{FF2B5EF4-FFF2-40B4-BE49-F238E27FC236}">
                <a16:creationId xmlns:a16="http://schemas.microsoft.com/office/drawing/2014/main" id="{FBB1D439-0A04-24AB-B79C-3E9D7508719D}"/>
              </a:ext>
            </a:extLst>
          </p:cNvPr>
          <p:cNvPicPr>
            <a:picLocks noChangeAspect="1"/>
          </p:cNvPicPr>
          <p:nvPr/>
        </p:nvPicPr>
        <p:blipFill>
          <a:blip r:embed="rId2"/>
          <a:stretch>
            <a:fillRect/>
          </a:stretch>
        </p:blipFill>
        <p:spPr>
          <a:xfrm>
            <a:off x="689755" y="1129530"/>
            <a:ext cx="7735154" cy="4136596"/>
          </a:xfrm>
          <a:prstGeom prst="rect">
            <a:avLst/>
          </a:prstGeom>
        </p:spPr>
      </p:pic>
      <p:sp>
        <p:nvSpPr>
          <p:cNvPr id="8" name="TextBox 7">
            <a:extLst>
              <a:ext uri="{FF2B5EF4-FFF2-40B4-BE49-F238E27FC236}">
                <a16:creationId xmlns:a16="http://schemas.microsoft.com/office/drawing/2014/main" id="{41270F0C-0470-792C-0B0B-2C315E01375E}"/>
              </a:ext>
            </a:extLst>
          </p:cNvPr>
          <p:cNvSpPr txBox="1"/>
          <p:nvPr/>
        </p:nvSpPr>
        <p:spPr>
          <a:xfrm>
            <a:off x="8753381" y="1417450"/>
            <a:ext cx="3433440" cy="1477328"/>
          </a:xfrm>
          <a:prstGeom prst="rect">
            <a:avLst/>
          </a:prstGeom>
          <a:noFill/>
        </p:spPr>
        <p:txBody>
          <a:bodyPr wrap="square">
            <a:spAutoFit/>
          </a:bodyPr>
          <a:lstStyle/>
          <a:p>
            <a:r>
              <a:rPr lang="en-CA" dirty="0"/>
              <a:t>Resolution is commonly expressed as either the total number of pixels or the total number of pixels in the vertical and horizontal directions.</a:t>
            </a:r>
          </a:p>
        </p:txBody>
      </p:sp>
      <p:pic>
        <p:nvPicPr>
          <p:cNvPr id="10" name="Picture 9">
            <a:extLst>
              <a:ext uri="{FF2B5EF4-FFF2-40B4-BE49-F238E27FC236}">
                <a16:creationId xmlns:a16="http://schemas.microsoft.com/office/drawing/2014/main" id="{18033CEB-66EC-3894-001C-5C3D156F5BC5}"/>
              </a:ext>
            </a:extLst>
          </p:cNvPr>
          <p:cNvPicPr>
            <a:picLocks noChangeAspect="1"/>
          </p:cNvPicPr>
          <p:nvPr/>
        </p:nvPicPr>
        <p:blipFill>
          <a:blip r:embed="rId3"/>
          <a:stretch>
            <a:fillRect/>
          </a:stretch>
        </p:blipFill>
        <p:spPr>
          <a:xfrm>
            <a:off x="298901" y="1259607"/>
            <a:ext cx="8454480" cy="4000412"/>
          </a:xfrm>
          <a:prstGeom prst="rect">
            <a:avLst/>
          </a:prstGeom>
        </p:spPr>
      </p:pic>
      <p:pic>
        <p:nvPicPr>
          <p:cNvPr id="12" name="Picture 11">
            <a:extLst>
              <a:ext uri="{FF2B5EF4-FFF2-40B4-BE49-F238E27FC236}">
                <a16:creationId xmlns:a16="http://schemas.microsoft.com/office/drawing/2014/main" id="{BD6B4806-8341-2AAE-0E53-A3AF48D42D10}"/>
              </a:ext>
            </a:extLst>
          </p:cNvPr>
          <p:cNvPicPr>
            <a:picLocks noChangeAspect="1"/>
          </p:cNvPicPr>
          <p:nvPr/>
        </p:nvPicPr>
        <p:blipFill>
          <a:blip r:embed="rId4"/>
          <a:stretch>
            <a:fillRect/>
          </a:stretch>
        </p:blipFill>
        <p:spPr>
          <a:xfrm>
            <a:off x="352981" y="1345080"/>
            <a:ext cx="8408702" cy="3829466"/>
          </a:xfrm>
          <a:prstGeom prst="rect">
            <a:avLst/>
          </a:prstGeom>
        </p:spPr>
      </p:pic>
      <p:pic>
        <p:nvPicPr>
          <p:cNvPr id="13" name="Picture 12">
            <a:extLst>
              <a:ext uri="{FF2B5EF4-FFF2-40B4-BE49-F238E27FC236}">
                <a16:creationId xmlns:a16="http://schemas.microsoft.com/office/drawing/2014/main" id="{963920B4-DDE8-8CDB-9C44-62663B19A58C}"/>
              </a:ext>
            </a:extLst>
          </p:cNvPr>
          <p:cNvPicPr>
            <a:picLocks noChangeAspect="1"/>
          </p:cNvPicPr>
          <p:nvPr/>
        </p:nvPicPr>
        <p:blipFill>
          <a:blip r:embed="rId5"/>
          <a:stretch>
            <a:fillRect/>
          </a:stretch>
        </p:blipFill>
        <p:spPr>
          <a:xfrm>
            <a:off x="452016" y="1436775"/>
            <a:ext cx="8210631" cy="3895614"/>
          </a:xfrm>
          <a:prstGeom prst="rect">
            <a:avLst/>
          </a:prstGeom>
        </p:spPr>
      </p:pic>
      <p:sp>
        <p:nvSpPr>
          <p:cNvPr id="15" name="TextBox 14">
            <a:extLst>
              <a:ext uri="{FF2B5EF4-FFF2-40B4-BE49-F238E27FC236}">
                <a16:creationId xmlns:a16="http://schemas.microsoft.com/office/drawing/2014/main" id="{0DEF7D32-C5C3-FED0-8C33-3FCA109AFCCB}"/>
              </a:ext>
            </a:extLst>
          </p:cNvPr>
          <p:cNvSpPr txBox="1"/>
          <p:nvPr/>
        </p:nvSpPr>
        <p:spPr>
          <a:xfrm>
            <a:off x="8753381" y="3075596"/>
            <a:ext cx="3433440" cy="1200329"/>
          </a:xfrm>
          <a:prstGeom prst="rect">
            <a:avLst/>
          </a:prstGeom>
          <a:noFill/>
        </p:spPr>
        <p:txBody>
          <a:bodyPr wrap="square">
            <a:spAutoFit/>
          </a:bodyPr>
          <a:lstStyle/>
          <a:p>
            <a:r>
              <a:rPr lang="en-CA" dirty="0"/>
              <a:t>In general, higher resolution images allow for more visual information to be captured, resulting in better quality.</a:t>
            </a:r>
          </a:p>
        </p:txBody>
      </p:sp>
      <p:pic>
        <p:nvPicPr>
          <p:cNvPr id="17" name="Picture 16">
            <a:extLst>
              <a:ext uri="{FF2B5EF4-FFF2-40B4-BE49-F238E27FC236}">
                <a16:creationId xmlns:a16="http://schemas.microsoft.com/office/drawing/2014/main" id="{6C5199E2-737E-8240-F01E-A924F3DAAB3E}"/>
              </a:ext>
            </a:extLst>
          </p:cNvPr>
          <p:cNvPicPr>
            <a:picLocks noChangeAspect="1"/>
          </p:cNvPicPr>
          <p:nvPr/>
        </p:nvPicPr>
        <p:blipFill>
          <a:blip r:embed="rId6"/>
          <a:stretch>
            <a:fillRect/>
          </a:stretch>
        </p:blipFill>
        <p:spPr>
          <a:xfrm>
            <a:off x="467948" y="1406772"/>
            <a:ext cx="8194699" cy="4437597"/>
          </a:xfrm>
          <a:prstGeom prst="rect">
            <a:avLst/>
          </a:prstGeom>
        </p:spPr>
      </p:pic>
    </p:spTree>
    <p:extLst>
      <p:ext uri="{BB962C8B-B14F-4D97-AF65-F5344CB8AC3E}">
        <p14:creationId xmlns:p14="http://schemas.microsoft.com/office/powerpoint/2010/main" val="113805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6931F-79A7-2FA0-7887-CD9F17471EC3}"/>
              </a:ext>
            </a:extLst>
          </p:cNvPr>
          <p:cNvSpPr>
            <a:spLocks noGrp="1"/>
          </p:cNvSpPr>
          <p:nvPr>
            <p:ph type="title"/>
          </p:nvPr>
        </p:nvSpPr>
        <p:spPr>
          <a:xfrm>
            <a:off x="838200" y="365125"/>
            <a:ext cx="10515600" cy="593663"/>
          </a:xfrm>
        </p:spPr>
        <p:txBody>
          <a:bodyPr>
            <a:normAutofit fontScale="90000"/>
          </a:bodyPr>
          <a:lstStyle/>
          <a:p>
            <a:r>
              <a:rPr lang="en-US" b="1" dirty="0"/>
              <a:t>Digital Images</a:t>
            </a:r>
            <a:endParaRPr lang="en-CA" dirty="0"/>
          </a:p>
        </p:txBody>
      </p:sp>
      <p:sp>
        <p:nvSpPr>
          <p:cNvPr id="3" name="Slide Number Placeholder 2">
            <a:extLst>
              <a:ext uri="{FF2B5EF4-FFF2-40B4-BE49-F238E27FC236}">
                <a16:creationId xmlns:a16="http://schemas.microsoft.com/office/drawing/2014/main" id="{AB7F39AA-8BA5-1C6E-2487-0CBB6F96376B}"/>
              </a:ext>
            </a:extLst>
          </p:cNvPr>
          <p:cNvSpPr>
            <a:spLocks noGrp="1"/>
          </p:cNvSpPr>
          <p:nvPr>
            <p:ph type="sldNum" sz="quarter" idx="12"/>
          </p:nvPr>
        </p:nvSpPr>
        <p:spPr/>
        <p:txBody>
          <a:bodyPr/>
          <a:lstStyle/>
          <a:p>
            <a:fld id="{B20BAE8A-BB5C-499D-956E-1AE79ABD6EE1}" type="slidenum">
              <a:rPr lang="en-CA" smtClean="0"/>
              <a:t>9</a:t>
            </a:fld>
            <a:endParaRPr lang="en-CA"/>
          </a:p>
        </p:txBody>
      </p:sp>
      <p:pic>
        <p:nvPicPr>
          <p:cNvPr id="5" name="Picture 4">
            <a:extLst>
              <a:ext uri="{FF2B5EF4-FFF2-40B4-BE49-F238E27FC236}">
                <a16:creationId xmlns:a16="http://schemas.microsoft.com/office/drawing/2014/main" id="{70309191-0099-67A9-2EF9-A38BA0DA27C0}"/>
              </a:ext>
            </a:extLst>
          </p:cNvPr>
          <p:cNvPicPr>
            <a:picLocks noChangeAspect="1"/>
          </p:cNvPicPr>
          <p:nvPr/>
        </p:nvPicPr>
        <p:blipFill>
          <a:blip r:embed="rId2"/>
          <a:stretch>
            <a:fillRect/>
          </a:stretch>
        </p:blipFill>
        <p:spPr>
          <a:xfrm>
            <a:off x="656466" y="1563118"/>
            <a:ext cx="10879068" cy="3305636"/>
          </a:xfrm>
          <a:prstGeom prst="rect">
            <a:avLst/>
          </a:prstGeom>
        </p:spPr>
      </p:pic>
      <p:sp>
        <p:nvSpPr>
          <p:cNvPr id="9" name="TextBox 8">
            <a:extLst>
              <a:ext uri="{FF2B5EF4-FFF2-40B4-BE49-F238E27FC236}">
                <a16:creationId xmlns:a16="http://schemas.microsoft.com/office/drawing/2014/main" id="{DBD591F4-B783-D035-115E-8B84E82297D0}"/>
              </a:ext>
            </a:extLst>
          </p:cNvPr>
          <p:cNvSpPr txBox="1"/>
          <p:nvPr/>
        </p:nvSpPr>
        <p:spPr>
          <a:xfrm>
            <a:off x="4032681" y="1101453"/>
            <a:ext cx="6094520" cy="461665"/>
          </a:xfrm>
          <a:prstGeom prst="rect">
            <a:avLst/>
          </a:prstGeom>
          <a:noFill/>
        </p:spPr>
        <p:txBody>
          <a:bodyPr wrap="square">
            <a:spAutoFit/>
          </a:bodyPr>
          <a:lstStyle/>
          <a:p>
            <a:r>
              <a:rPr lang="en-CA" sz="2400" b="1" dirty="0"/>
              <a:t>Factors that affect image quality</a:t>
            </a:r>
          </a:p>
        </p:txBody>
      </p:sp>
      <p:sp>
        <p:nvSpPr>
          <p:cNvPr id="14" name="TextBox 13">
            <a:extLst>
              <a:ext uri="{FF2B5EF4-FFF2-40B4-BE49-F238E27FC236}">
                <a16:creationId xmlns:a16="http://schemas.microsoft.com/office/drawing/2014/main" id="{BADAAB2D-2B05-26AD-7CD3-C338404EF918}"/>
              </a:ext>
            </a:extLst>
          </p:cNvPr>
          <p:cNvSpPr txBox="1"/>
          <p:nvPr/>
        </p:nvSpPr>
        <p:spPr>
          <a:xfrm>
            <a:off x="8345379" y="5007253"/>
            <a:ext cx="3273641" cy="646331"/>
          </a:xfrm>
          <a:prstGeom prst="rect">
            <a:avLst/>
          </a:prstGeom>
          <a:noFill/>
        </p:spPr>
        <p:txBody>
          <a:bodyPr wrap="square">
            <a:spAutoFit/>
          </a:bodyPr>
          <a:lstStyle/>
          <a:p>
            <a:r>
              <a:rPr lang="en-CA" dirty="0"/>
              <a:t>Exposure, is the amount of light allowed to reach the sensors.</a:t>
            </a:r>
          </a:p>
        </p:txBody>
      </p:sp>
    </p:spTree>
    <p:extLst>
      <p:ext uri="{BB962C8B-B14F-4D97-AF65-F5344CB8AC3E}">
        <p14:creationId xmlns:p14="http://schemas.microsoft.com/office/powerpoint/2010/main" val="10499111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14425</TotalTime>
  <Words>2451</Words>
  <Application>Microsoft Office PowerPoint</Application>
  <PresentationFormat>Widescreen</PresentationFormat>
  <Paragraphs>210</Paragraphs>
  <Slides>38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OpenSans</vt:lpstr>
      <vt:lpstr>Wingdings</vt:lpstr>
      <vt:lpstr>Office Theme</vt:lpstr>
      <vt:lpstr>Week-2</vt:lpstr>
      <vt:lpstr>Agenda</vt:lpstr>
      <vt:lpstr>Digital Images</vt:lpstr>
      <vt:lpstr>Digital Images</vt:lpstr>
      <vt:lpstr>Digital Images</vt:lpstr>
      <vt:lpstr>Digital Images</vt:lpstr>
      <vt:lpstr>Digital Images</vt:lpstr>
      <vt:lpstr>Digital Images</vt:lpstr>
      <vt:lpstr>Digital Images</vt:lpstr>
      <vt:lpstr>Digital Images</vt:lpstr>
      <vt:lpstr>Digital Images</vt:lpstr>
      <vt:lpstr>Digital Images</vt:lpstr>
      <vt:lpstr>Digital Images</vt:lpstr>
      <vt:lpstr>Digital Images</vt:lpstr>
      <vt:lpstr>Digital Images</vt:lpstr>
      <vt:lpstr>Digital Images</vt:lpstr>
      <vt:lpstr>Digital Images</vt:lpstr>
      <vt:lpstr>Top python libraries for image analysis</vt:lpstr>
      <vt:lpstr>Top 5 python libraries for image analysis</vt:lpstr>
      <vt:lpstr>Basic Image Processing using Libraries</vt:lpstr>
      <vt:lpstr>Read an image from a file</vt:lpstr>
      <vt:lpstr>Read an image from a file</vt:lpstr>
      <vt:lpstr>Overview of the image coordinate system in OpenCV</vt:lpstr>
      <vt:lpstr>Getting and setting pixels with OpenCV</vt:lpstr>
      <vt:lpstr>Getting and setting pixels with OpenCV</vt:lpstr>
      <vt:lpstr> Using glob to read multiple files in python</vt:lpstr>
      <vt:lpstr>Using glob to read multiple files in python</vt:lpstr>
      <vt:lpstr>Basic image processing using scikit-image library </vt:lpstr>
      <vt:lpstr>Rescale, Resize, and Downscale</vt:lpstr>
      <vt:lpstr>OpenCV Color Spaces ( cv2.cvtColor )</vt:lpstr>
      <vt:lpstr>OpenCV Color Spaces</vt:lpstr>
      <vt:lpstr>OpenCV Color Spaces</vt:lpstr>
      <vt:lpstr>Application-Color Recognition in Real Time using HSV Colorspace</vt:lpstr>
      <vt:lpstr>Application-Color Recognition in Real Time using HSV Colorspace</vt:lpstr>
      <vt:lpstr>Application-Color Recognition in Real Time using HSV Colorspace</vt:lpstr>
      <vt:lpstr>Application-Color Recognition in Real Time using HSV Colorspace</vt:lpstr>
      <vt:lpstr>Disclaimer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NOOPA JAGADEESH</dc:creator>
  <cp:lastModifiedBy>NOOPA JAGADEESH</cp:lastModifiedBy>
  <cp:revision>394</cp:revision>
  <dcterms:created xsi:type="dcterms:W3CDTF">2021-09-05T14:52:59Z</dcterms:created>
  <dcterms:modified xsi:type="dcterms:W3CDTF">2024-01-20T16:37:05Z</dcterms:modified>
</cp:coreProperties>
</file>